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3" r:id="rId1"/>
  </p:sldMasterIdLst>
  <p:notesMasterIdLst>
    <p:notesMasterId r:id="rId16"/>
  </p:notesMasterIdLst>
  <p:sldIdLst>
    <p:sldId id="531" r:id="rId2"/>
    <p:sldId id="511" r:id="rId3"/>
    <p:sldId id="528" r:id="rId4"/>
    <p:sldId id="510" r:id="rId5"/>
    <p:sldId id="515" r:id="rId6"/>
    <p:sldId id="529" r:id="rId7"/>
    <p:sldId id="532" r:id="rId8"/>
    <p:sldId id="533" r:id="rId9"/>
    <p:sldId id="520" r:id="rId10"/>
    <p:sldId id="509" r:id="rId11"/>
    <p:sldId id="522" r:id="rId12"/>
    <p:sldId id="519" r:id="rId13"/>
    <p:sldId id="524" r:id="rId14"/>
    <p:sldId id="534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65B6"/>
    <a:srgbClr val="3459C2"/>
    <a:srgbClr val="3F59D9"/>
    <a:srgbClr val="157535"/>
    <a:srgbClr val="FF0000"/>
    <a:srgbClr val="C2E4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657" autoAdjust="0"/>
  </p:normalViewPr>
  <p:slideViewPr>
    <p:cSldViewPr>
      <p:cViewPr>
        <p:scale>
          <a:sx n="97" d="100"/>
          <a:sy n="97" d="100"/>
        </p:scale>
        <p:origin x="-384" y="-3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6FC91F-274B-40EF-9333-50A2A4C0AD62}" type="datetimeFigureOut">
              <a:rPr lang="ru-RU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EBF84DF-22D0-4396-B119-5D39F44320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46679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4F20C5-343F-447E-95CE-BEBA09498CFE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EBF84DF-22D0-4396-B119-5D39F44320E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4530"/>
            <a:ext cx="6858000" cy="2387600"/>
          </a:xfrm>
        </p:spPr>
        <p:txBody>
          <a:bodyPr anchor="b">
            <a:normAutofit/>
          </a:bodyPr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691054E-C113-452F-9AEE-100A66C9063F}" type="datetime1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8BEC46-C5E2-4B00-93FD-EF82F4284C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22559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823C46-110E-4F13-B13A-1914565471D2}" type="datetime1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C2158F-C07D-4E71-822C-68A648B4DEC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872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0362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0363"/>
            <a:ext cx="5800725" cy="5811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53658E3-6F5F-409D-8BD7-B31A53456C9B}" type="datetime1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BD6766-4E1A-4026-B100-8D8EA13BF48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233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725D89C-B26F-4732-8D52-7E5BB496F923}" type="datetime1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2817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12423"/>
            <a:ext cx="7886700" cy="2851208"/>
          </a:xfrm>
        </p:spPr>
        <p:txBody>
          <a:bodyPr anchor="b">
            <a:normAutofit/>
          </a:bodyPr>
          <a:lstStyle>
            <a:lvl1pPr>
              <a:defRPr sz="45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52634"/>
            <a:ext cx="78867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762760-7462-4899-8B44-FF61F5CBFC9E}" type="datetime1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1F664D2-1BD0-4A61-B152-7B31CC6A854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2469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3845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8801"/>
            <a:ext cx="3886200" cy="4351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D7FBC1B-F90D-4884-AF3C-36A573F9AEAC}" type="datetime1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6948F9-966D-4B85-91B5-EB2161AA434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7954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681851"/>
            <a:ext cx="3867150" cy="825699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45" y="2507551"/>
            <a:ext cx="3867150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851"/>
            <a:ext cx="3886201" cy="825698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7551"/>
            <a:ext cx="3886201" cy="3680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1F821E-54B4-4548-BC11-6F6022107663}" type="datetime1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CF0BB5-9D93-48C2-824D-82144272B70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2644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20B916-3995-4F66-8077-5414E1552FDB}" type="datetime1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537D55-46E1-4C6C-A1CF-9F94FD80738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689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72B33E-A7A8-4FB0-B759-64CC55F5EDF9}" type="datetime1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D03110-3EB0-485A-8B10-FF7B6ED9832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5791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1"/>
            <a:ext cx="2948940" cy="1600197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399"/>
            <a:ext cx="2948940" cy="3810001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F92650-71DB-436C-83C4-29C4D082522F}" type="datetime1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C11D12-DA6E-48D6-AA1A-3CD5D6126C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251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6" y="457200"/>
            <a:ext cx="2948940" cy="1600200"/>
          </a:xfrm>
        </p:spPr>
        <p:txBody>
          <a:bodyPr anchor="b">
            <a:normAutofit/>
          </a:bodyPr>
          <a:lstStyle>
            <a:lvl1pPr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6200" y="990600"/>
            <a:ext cx="4629150" cy="4876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936" y="2057400"/>
            <a:ext cx="2948940" cy="38100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5830E3A-DA71-4F28-878B-AB0AA5324125}" type="datetime1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9947C0-BD5D-464F-8EAE-7242CF0D7F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949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3845" y="365760"/>
            <a:ext cx="7886700" cy="13255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3845" y="1828801"/>
            <a:ext cx="7886700" cy="43513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fld id="{E0948006-4FA6-48EF-92EE-8579CDB701D8}" type="datetime1">
              <a:rPr lang="ru-RU" smtClean="0"/>
              <a:pPr>
                <a:defRPr/>
              </a:pPr>
              <a:t>14.09.2018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25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defRPr/>
            </a:pPr>
            <a:r>
              <a:rPr lang="ru-RU" smtClean="0"/>
              <a:t>      Российская академия народного хозяйства и государственной службы при  Президенте Российской Федерации.   Выпускной квалификационный проект 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63145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1B27AC99-8E6A-459C-8DE1-0C83495690B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194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hf hd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Wingdings 2" pitchFamily="18" charset="2"/>
        <a:buChar char="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1" name="Text Box 23"/>
          <p:cNvSpPr txBox="1">
            <a:spLocks noChangeArrowheads="1"/>
          </p:cNvSpPr>
          <p:nvPr/>
        </p:nvSpPr>
        <p:spPr bwMode="auto">
          <a:xfrm>
            <a:off x="467544" y="1628800"/>
            <a:ext cx="8496944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3600" dirty="0" smtClean="0">
                <a:solidFill>
                  <a:srgbClr val="345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Управленческий портфель проектов</a:t>
            </a:r>
          </a:p>
          <a:p>
            <a:pPr algn="ctr"/>
            <a:r>
              <a:rPr lang="ru-RU" sz="3600" dirty="0" smtClean="0">
                <a:solidFill>
                  <a:srgbClr val="345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департамента </a:t>
            </a:r>
            <a:r>
              <a:rPr lang="ru-RU" sz="3600" dirty="0">
                <a:solidFill>
                  <a:srgbClr val="345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endParaRPr lang="ru-RU" sz="3600" dirty="0" smtClean="0">
              <a:solidFill>
                <a:srgbClr val="3459C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rgbClr val="3459C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администрации городского округа Тольятти</a:t>
            </a:r>
          </a:p>
          <a:p>
            <a:pPr algn="ctr"/>
            <a:r>
              <a:rPr lang="ru-RU" sz="3600" u="sng" dirty="0" smtClean="0">
                <a:solidFill>
                  <a:srgbClr val="3459C2"/>
                </a:solidFill>
                <a:latin typeface="Candara" pitchFamily="34" charset="0"/>
              </a:rPr>
              <a:t>«Инновационное </a:t>
            </a:r>
            <a:r>
              <a:rPr lang="ru-RU" sz="3600" u="sng" dirty="0">
                <a:solidFill>
                  <a:srgbClr val="3459C2"/>
                </a:solidFill>
                <a:latin typeface="Candara" pitchFamily="34" charset="0"/>
              </a:rPr>
              <a:t>мышление – залог будущего </a:t>
            </a:r>
            <a:r>
              <a:rPr lang="ru-RU" sz="3600" u="sng" dirty="0" smtClean="0">
                <a:solidFill>
                  <a:srgbClr val="3459C2"/>
                </a:solidFill>
                <a:latin typeface="Candara" pitchFamily="34" charset="0"/>
              </a:rPr>
              <a:t>успеха» </a:t>
            </a:r>
            <a:endParaRPr lang="ru-RU" sz="3600" u="sng" dirty="0">
              <a:solidFill>
                <a:srgbClr val="3459C2"/>
              </a:solidFill>
              <a:latin typeface="Candara" pitchFamily="34" charset="0"/>
            </a:endParaRPr>
          </a:p>
        </p:txBody>
      </p:sp>
      <p:sp>
        <p:nvSpPr>
          <p:cNvPr id="2072" name="Text Box 24"/>
          <p:cNvSpPr txBox="1">
            <a:spLocks noChangeArrowheads="1"/>
          </p:cNvSpPr>
          <p:nvPr/>
        </p:nvSpPr>
        <p:spPr bwMode="auto">
          <a:xfrm>
            <a:off x="611560" y="5013176"/>
            <a:ext cx="813690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Наименование учреждения     </a:t>
            </a:r>
          </a:p>
          <a:p>
            <a:pPr algn="ctr">
              <a:spcBef>
                <a:spcPct val="50000"/>
              </a:spcBef>
            </a:pPr>
            <a:r>
              <a:rPr lang="ru-RU" sz="20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Муниципальное  бюджетное  дошкольное  образовательное  учреждение  детский сад   № 41 «Огонек»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D:\!_WORK\0_RANHiGS\PREZA_RAZDATKA\kollaj_lenta_colo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14029" y="476672"/>
            <a:ext cx="5967047" cy="724900"/>
          </a:xfrm>
          <a:prstGeom prst="rect">
            <a:avLst/>
          </a:prstGeo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10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881063" y="286430"/>
            <a:ext cx="7291337" cy="920749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59C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59C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проекта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459C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4369249"/>
              </p:ext>
            </p:extLst>
          </p:nvPr>
        </p:nvGraphicFramePr>
        <p:xfrm>
          <a:off x="539552" y="188640"/>
          <a:ext cx="8352928" cy="6454938"/>
        </p:xfrm>
        <a:graphic>
          <a:graphicData uri="http://schemas.openxmlformats.org/drawingml/2006/table">
            <a:tbl>
              <a:tblPr firstRow="1" bandRow="1"/>
              <a:tblGrid>
                <a:gridCol w="146231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9061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6454938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Оформлены договоры о сетевом взаимодействии с образовательными учреждениями и предприятиями города 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Разработана документация, регламентирующая работу проекта и его участников (локальные акты, положения, приказы, планы, диагностические материалы)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Описаны требования к условиям использования форм, методов, приемов и технологий формирования инновационного мышления у детей старшего дошкольного возраста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Оформлена естественнонаучная и химическая лаборатория (адаптированная для детей старшего дошкольного возраста)  с необходимыми материалами и оборудованием  для проведения экспериментальной деятельности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Разработаны методические материалы по оснащению и  использованию естественнонаучной и химической лаборатории  в работе с  детьми старшего дошкольного возраста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Создана видео картотека опытов и экспериментов для работы с детьми старшего дошкольного возраста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Создана копилка виртуальных экскурсий на химические производства и лаборатории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 мониторинг по оценке уровня инновационного мышления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профессиональной компетентности специалистов и педагогической компетентности родителей в вопросах формирования инновационного мышления и экспериментальной деятельности.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педагогической компетентности педагогов в вопросах освоения интерактивных технологий</a:t>
                      </a:r>
                    </a:p>
                    <a:p>
                      <a:pPr marL="342900" marR="0" lvl="0" indent="-34290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Разработано, апробировано и внедрено методическое пособие «Организация и  использование естественнонаучной и химической лаборатории  в работе с  детьми старшего дошкольного возраста как средства развития инновационного мышления».</a:t>
                      </a: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94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11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2231533" y="138060"/>
            <a:ext cx="4536504" cy="491107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A7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5B6"/>
                </a:solidFill>
                <a:effectLst/>
                <a:uLnTx/>
                <a:uFillTx/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Идея проекта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rgbClr val="3865B6"/>
              </a:solidFill>
              <a:effectLst/>
              <a:uLnTx/>
              <a:uFillTx/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773113" y="1859280"/>
            <a:ext cx="6391175" cy="2721847"/>
          </a:xfrm>
          <a:prstGeom prst="rect">
            <a:avLst/>
          </a:prstGeom>
        </p:spPr>
        <p:txBody>
          <a:bodyPr anchor="ctr"/>
          <a:lstStyle>
            <a:lvl1pPr marL="0" marR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ru-RU" sz="2000" b="0" i="1" kern="1200" baseline="0" smtClean="0">
                <a:solidFill>
                  <a:schemeClr val="accent2">
                    <a:lumMod val="60000"/>
                    <a:lumOff val="4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5595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646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9929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220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63900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267872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1" u="none" strike="noStrike" kern="1200" cap="none" spc="0" normalizeH="0" baseline="0" noProof="0" smtClean="0">
                <a:ln>
                  <a:noFill/>
                </a:ln>
                <a:solidFill>
                  <a:srgbClr val="49556E">
                    <a:lumMod val="60000"/>
                    <a:lumOff val="40000"/>
                  </a:srgbClr>
                </a:solidFill>
                <a:effectLst/>
                <a:uLnTx/>
                <a:uFillTx/>
                <a:latin typeface="Calibri Light"/>
                <a:ea typeface="+mn-ea"/>
                <a:cs typeface="+mn-cs"/>
              </a:rPr>
              <a:t> </a:t>
            </a:r>
            <a:endParaRPr kumimoji="0" lang="ru-RU" sz="2000" b="0" i="1" u="none" strike="noStrike" kern="1200" cap="none" spc="0" normalizeH="0" baseline="0" noProof="0" dirty="0">
              <a:ln>
                <a:noFill/>
              </a:ln>
              <a:solidFill>
                <a:srgbClr val="49556E">
                  <a:lumMod val="60000"/>
                  <a:lumOff val="40000"/>
                </a:srgbClr>
              </a:solidFill>
              <a:effectLst/>
              <a:uLnTx/>
              <a:uFillTx/>
              <a:latin typeface="Calibri Light"/>
              <a:ea typeface="+mn-ea"/>
              <a:cs typeface="+mn-cs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0676143"/>
              </p:ext>
            </p:extLst>
          </p:nvPr>
        </p:nvGraphicFramePr>
        <p:xfrm>
          <a:off x="215309" y="836712"/>
          <a:ext cx="8568952" cy="5638800"/>
        </p:xfrm>
        <a:graphic>
          <a:graphicData uri="http://schemas.openxmlformats.org/drawingml/2006/table">
            <a:tbl>
              <a:tblPr firstRow="1" bandRow="1"/>
              <a:tblGrid>
                <a:gridCol w="150013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6881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561662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Задачи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проекта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	Развивать сетевое взаимодействие МБУ с образовательными учреждениями и предприятиями города.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Разработать документацию, регламентирующую работу проекта и его участников (локальные акты, положения, приказы, планы, диагностические материалы)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	Обеспечить условия для внедрения в образовательную среду МБУ форм, методов, приемов и технологий формирования инновационного мышления у детей старшего дошкольного возраста в совместной и самостоятельной деятельности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	Описать требования к условиям использования форм, методов, приемов и технологий формирования инновационного мышления у детей старшего дошкольного возраста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	Обеспечить методическую поддержку педагогов по реализации проекта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	Создать новою образовательную среду в МБУ, способствующую формированию инновационного мышления старших дошкольников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	Оформить естественнонаучную и химическую лабораторию (адаптированную для детей старшего дошкольного возраста)  с необходимыми материалами и оборудованием  для проведения экспериментальной деятельности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	Разработать методические материалы по организации и  использованию естественнонаучной и химической лаборатории  в работе с  детьми старшего дошкольного возраста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	Создать видео картотеку опытов и экспериментов для работы с детьми старшего дошкольного возраста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	 Создать копилку виртуальных экскурсий на химические производства и лаборатории.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	 Разработать мониторинг по оценке уровня инновационного мышления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	 Повысить уровень профессиональной компетентности педагогов ОУ -  участников реализации проекта.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13.	 Организовать работу с родителями воспитанников по реализации проекта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	 Разработать механизм внедрения дополнительных услуг  по экспериментальной деятельности</a:t>
                      </a: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6647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12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881063" y="105455"/>
            <a:ext cx="6787281" cy="659250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5B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Реестр заинтересованных сторон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865B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046324"/>
              </p:ext>
            </p:extLst>
          </p:nvPr>
        </p:nvGraphicFramePr>
        <p:xfrm>
          <a:off x="179512" y="1484784"/>
          <a:ext cx="8509115" cy="4084320"/>
        </p:xfrm>
        <a:graphic>
          <a:graphicData uri="http://schemas.openxmlformats.org/drawingml/2006/table">
            <a:tbl>
              <a:tblPr firstRow="1" bandRow="1"/>
              <a:tblGrid>
                <a:gridCol w="53613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9306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483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315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4353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 или организация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Представитель интересов</a:t>
                      </a:r>
                      <a:b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</a:b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(ФИО, должность)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mpd="sng">
                      <a:solidFill>
                        <a:srgbClr val="FFFFFF"/>
                      </a:solidFill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Ожидание от реализации проекта 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mpd="sng">
                      <a:solidFill>
                        <a:srgbClr val="FFFFFF"/>
                      </a:solidFill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327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МБУ детский сад № 36 «Якорек» </a:t>
                      </a:r>
                      <a:endParaRPr lang="ru-RU" sz="1800" b="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Соколова Л.А. заведующий МБУ д/с №36</a:t>
                      </a:r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Договор о сетевом</a:t>
                      </a:r>
                      <a:r>
                        <a:rPr lang="ru-RU" sz="16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взаимодействии, совместные мероприятия</a:t>
                      </a:r>
                      <a:endParaRPr lang="ru-RU" sz="16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7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Тольяттинский  химико- технологический колледж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</a:rPr>
                        <a:t>Михайленко Т. А, директор </a:t>
                      </a:r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Договор о сетевом взаимодействии, совместные мероприятия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327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ООО «</a:t>
                      </a:r>
                      <a:r>
                        <a:rPr lang="ru-RU" sz="1800" dirty="0" err="1" smtClean="0">
                          <a:effectLst/>
                          <a:latin typeface="Times New Roman"/>
                          <a:ea typeface="Calibri"/>
                        </a:rPr>
                        <a:t>Эксэто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» </a:t>
                      </a:r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Совместные мероприятия (химические шоу)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3277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8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ООО  «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СИБУР Тольятти</a:t>
                      </a:r>
                      <a:r>
                        <a:rPr lang="ru-RU" sz="180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»</a:t>
                      </a:r>
                      <a:r>
                        <a:rPr lang="ru-RU" sz="1800" dirty="0" smtClean="0">
                          <a:effectLst/>
                          <a:latin typeface="Times New Roman"/>
                          <a:ea typeface="Calibri"/>
                        </a:rPr>
                        <a:t> </a:t>
                      </a:r>
                      <a:endParaRPr lang="ru-RU" sz="1600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Совместные мероприятия (виртуальные экскурсии0</a:t>
                      </a:r>
                    </a:p>
                    <a:p>
                      <a:endParaRPr lang="ru-RU" sz="1800" dirty="0">
                        <a:solidFill>
                          <a:schemeClr val="accent2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3569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13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712099" y="225553"/>
            <a:ext cx="7676326" cy="611159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5B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Реестр рисков и возможностей проекта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865B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29897151"/>
              </p:ext>
            </p:extLst>
          </p:nvPr>
        </p:nvGraphicFramePr>
        <p:xfrm>
          <a:off x="712098" y="1146303"/>
          <a:ext cx="7964358" cy="4855743"/>
        </p:xfrm>
        <a:graphic>
          <a:graphicData uri="http://schemas.openxmlformats.org/drawingml/2006/table">
            <a:tbl>
              <a:tblPr firstRow="1" firstCol="1" bandRow="1"/>
              <a:tblGrid>
                <a:gridCol w="455316">
                  <a:extLst>
                    <a:ext uri="{9D8B030D-6E8A-4147-A177-3AD203B41FA5}">
                      <a16:colId xmlns="" xmlns:a16="http://schemas.microsoft.com/office/drawing/2014/main" val="1275925445"/>
                    </a:ext>
                  </a:extLst>
                </a:gridCol>
                <a:gridCol w="3580428">
                  <a:extLst>
                    <a:ext uri="{9D8B030D-6E8A-4147-A177-3AD203B41FA5}">
                      <a16:colId xmlns="" xmlns:a16="http://schemas.microsoft.com/office/drawing/2014/main" val="123190958"/>
                    </a:ext>
                  </a:extLst>
                </a:gridCol>
                <a:gridCol w="3928614">
                  <a:extLst>
                    <a:ext uri="{9D8B030D-6E8A-4147-A177-3AD203B41FA5}">
                      <a16:colId xmlns="" xmlns:a16="http://schemas.microsoft.com/office/drawing/2014/main" val="1236641119"/>
                    </a:ext>
                  </a:extLst>
                </a:gridCol>
              </a:tblGrid>
              <a:tr h="736766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</a:p>
                  </a:txBody>
                  <a:tcPr marL="61024" marR="61024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 риска/возможности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Действия по предупреждению </a:t>
                      </a: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риска/ </a:t>
                      </a:r>
                    </a:p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800" b="0" i="0" u="none" strike="noStrike" kern="1200" baseline="0" dirty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реализации возможности</a:t>
                      </a:r>
                    </a:p>
                  </a:txBody>
                  <a:tcPr marL="61024" marR="61024" marT="0" marB="0"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0777030"/>
                  </a:ext>
                </a:extLst>
              </a:tr>
              <a:tr h="65461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algn="l" defTabSz="1007943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Недостаточное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о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снащение лаборатории материалами и оборудованием, оргтехникой (проектор, экран)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Приобретение материалов и оборудования, оргтехники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Привлечение спонсорской помощи, добровольных пожертвований, платные услуги.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55371526"/>
                  </a:ext>
                </a:extLst>
              </a:tr>
              <a:tr h="67607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algn="l" defTabSz="1007943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Нехватка кадровых ресурсов в</a:t>
                      </a:r>
                      <a:r>
                        <a:rPr lang="ru-RU" sz="140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реализации проекта: специалистов химического профиля.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Привлечение специалистов необходимого профиля из других общеобразовательных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учреждений, учреждений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дополнительного образования, ВУЗов.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08934880"/>
                  </a:ext>
                </a:extLst>
              </a:tr>
              <a:tr h="68388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0" algn="l" defTabSz="1007943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Низкий уровень навыков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использования педагогами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современных интерактивных технологий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Повышение квалификации педагогов. 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Поощрение творчески работающих педагогов.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Прохождение КПК на дистанционной основе.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8658397"/>
                  </a:ext>
                </a:extLst>
              </a:tr>
              <a:tr h="68388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Низкий уровень мотивации родительской общественности.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мастер-классов, химических шоу</a:t>
                      </a:r>
                      <a:endParaRPr lang="ru-RU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60843841"/>
                  </a:ext>
                </a:extLst>
              </a:tr>
              <a:tr h="683881">
                <a:tc>
                  <a:txBody>
                    <a:bodyPr/>
                    <a:lstStyle>
                      <a:lvl1pPr marL="0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1pPr>
                      <a:lvl2pPr marL="5039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2pPr>
                      <a:lvl3pPr marL="1007943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3pPr>
                      <a:lvl4pPr marL="1511915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4pPr>
                      <a:lvl5pPr marL="2015886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5pPr>
                      <a:lvl6pPr marL="2519858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6pPr>
                      <a:lvl7pPr marL="3023829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7pPr>
                      <a:lvl8pPr marL="3527801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8pPr>
                      <a:lvl9pPr marL="4031772" algn="l" defTabSz="1007943" rtl="0" eaLnBrk="1" latinLnBrk="0" hangingPunct="1">
                        <a:defRPr sz="1984" kern="1200">
                          <a:solidFill>
                            <a:schemeClr val="tx1"/>
                          </a:solidFill>
                          <a:latin typeface="Arial" panose="020B0604020202020204"/>
                        </a:defRPr>
                      </a:lvl9pPr>
                    </a:lstStyle>
                    <a:p>
                      <a:pPr marL="0" algn="l" defTabSz="1007943" rtl="0" eaLnBrk="1" latinLnBrk="0" hangingPunct="1">
                        <a:spcAft>
                          <a:spcPts val="0"/>
                        </a:spcAft>
                        <a:tabLst>
                          <a:tab pos="374015" algn="l"/>
                        </a:tabLs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1024" marR="61024" marT="0" marB="0" anchor="ctr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Недостаточная возможность проявить личностные достижения в области экспериментирования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Проведение мероприятий по экспериментированию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35808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834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6" name="Заголовок 5"/>
          <p:cNvSpPr txBox="1">
            <a:spLocks/>
          </p:cNvSpPr>
          <p:nvPr/>
        </p:nvSpPr>
        <p:spPr>
          <a:xfrm>
            <a:off x="2786050" y="1"/>
            <a:ext cx="3898776" cy="764704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865B6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Бюджет проекта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865B6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0656879"/>
              </p:ext>
            </p:extLst>
          </p:nvPr>
        </p:nvGraphicFramePr>
        <p:xfrm>
          <a:off x="179512" y="764704"/>
          <a:ext cx="8831325" cy="5871431"/>
        </p:xfrm>
        <a:graphic>
          <a:graphicData uri="http://schemas.openxmlformats.org/drawingml/2006/table">
            <a:tbl>
              <a:tblPr firstRow="1" bandRow="1"/>
              <a:tblGrid>
                <a:gridCol w="540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9016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67626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604690"/>
                <a:gridCol w="1119767">
                  <a:extLst>
                    <a:ext uri="{9D8B030D-6E8A-4147-A177-3AD203B41FA5}">
                      <a16:colId xmlns:a16="http://schemas.microsoft.com/office/drawing/2014/main" xmlns="" val="20011"/>
                    </a:ext>
                  </a:extLst>
                </a:gridCol>
              </a:tblGrid>
              <a:tr h="122413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п/п</a:t>
                      </a:r>
                      <a:endParaRPr lang="ru-RU" sz="180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Наименование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мероприятия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Бюджетные источники финансирования, 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Внебюджетные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источники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финансирования, 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Всего,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руб.</a:t>
                      </a:r>
                      <a:endParaRPr lang="ru-RU" sz="1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2846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Общие организационные мероприятия по проекту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Повышение квалификации сотрудников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15.000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15.000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2.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Приобретение технического оборудования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40.000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30.000</a:t>
                      </a:r>
                      <a:r>
                        <a:rPr lang="ru-RU" baseline="0" dirty="0" smtClean="0"/>
                        <a:t>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70.000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121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3.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14203">
                <a:tc gridSpan="5"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600" b="1" i="0" u="none" strike="noStrike" kern="1200" baseline="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Функциональное направление проекта</a:t>
                      </a:r>
                      <a:endParaRPr lang="ru-RU" sz="1600" b="1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9556E">
                        <a:lumMod val="20000"/>
                        <a:lumOff val="8000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4.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Полиграфическая продукция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2 000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2 000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5.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Методические пособия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5.000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5.000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6.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Расходные материалы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3.000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3.000</a:t>
                      </a:r>
                      <a:r>
                        <a:rPr lang="ru-RU" baseline="0" dirty="0" smtClean="0"/>
                        <a:t> р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7.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Расходы на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проведение акций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3.000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3.000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8.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Канцелярские принадлежности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2.000</a:t>
                      </a:r>
                      <a:r>
                        <a:rPr lang="ru-RU" baseline="0" dirty="0" smtClean="0"/>
                        <a:t>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1.000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3.000 р.</a:t>
                      </a:r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31420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400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9.</a:t>
                      </a:r>
                      <a:endParaRPr lang="ru-RU" sz="1400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endParaRPr lang="ru-RU" sz="1400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anchor="ctr">
                    <a:lnL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67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2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035250"/>
              </p:ext>
            </p:extLst>
          </p:nvPr>
        </p:nvGraphicFramePr>
        <p:xfrm>
          <a:off x="467544" y="836712"/>
          <a:ext cx="7883235" cy="5328592"/>
        </p:xfrm>
        <a:graphic>
          <a:graphicData uri="http://schemas.openxmlformats.org/drawingml/2006/table">
            <a:tbl>
              <a:tblPr firstRow="1" bandRow="1"/>
              <a:tblGrid>
                <a:gridCol w="21464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367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6359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проекта (полное):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«Формирование  инновационного мышления  старших дошкольников                                                посредством  использования естественнонаучной и химической лаборатории» («Исследуем окружающий мир – от замысла к воплощению»)</a:t>
                      </a:r>
                      <a:endParaRPr lang="ru-RU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264997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+mn-lt"/>
                          <a:ea typeface="+mn-ea"/>
                          <a:cs typeface="+mn-cs"/>
                        </a:rPr>
                        <a:t>Наименование проекта (сокращенное):</a:t>
                      </a:r>
                      <a:endParaRPr lang="ru-RU" sz="18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0" dirty="0" smtClean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</a:rPr>
                        <a:t>«Исследуем окружающий мир – от замысла к воплощению»)</a:t>
                      </a:r>
                      <a:endParaRPr lang="ru-RU" sz="1800" b="0" dirty="0">
                        <a:solidFill>
                          <a:schemeClr val="accent4">
                            <a:lumMod val="10000"/>
                          </a:schemeClr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662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3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Group 4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170404"/>
              </p:ext>
            </p:extLst>
          </p:nvPr>
        </p:nvGraphicFramePr>
        <p:xfrm>
          <a:off x="214282" y="1124744"/>
          <a:ext cx="8643998" cy="4824536"/>
        </p:xfrm>
        <a:graphic>
          <a:graphicData uri="http://schemas.openxmlformats.org/drawingml/2006/table">
            <a:tbl>
              <a:tblPr/>
              <a:tblGrid>
                <a:gridCol w="35542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0897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196025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Формальные основания для инициации проекта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65B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	 Государственная программа Российской Федерации «Развитие образования», утвержденная Постановлением Правительства РФ от 26.12.2017 г №1642</a:t>
                      </a:r>
                    </a:p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	Приказ № 1155 от17.10.2013 г «Об утверждении федерального государственного образовательного стандарта дошкольного образования»</a:t>
                      </a: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45298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marL="8255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80000"/>
                        <a:buFont typeface="Wingdings 2" pitchFamily="18" charset="2"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+mn-lt"/>
                          <a:cs typeface="Times New Roman" pitchFamily="18" charset="0"/>
                        </a:rPr>
                        <a:t>Связь с государственными программами Российской Федерации</a:t>
                      </a:r>
                    </a:p>
                  </a:txBody>
                  <a:tcPr marL="100796" marR="100796" marT="50398" marB="50398" horzOverflow="overflow">
                    <a:lnL w="28575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865B6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 Light"/>
                        </a:defRPr>
                      </a:lvl9pPr>
                    </a:lstStyle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1. Федеральный закон № 273 от 29.12.2012 г «Об образовании в Российской Федерации»</a:t>
                      </a:r>
                    </a:p>
                    <a:p>
                      <a:pPr lvl="0"/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2. № 1155 от17.10.2013 г «Об утверждении федерального государственного образовательного стандарта дошкольного образования»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3. Муниципальная программа «Развитие системы образования городского округа Тольятти 2017 – 2020г.г» №3219 –п/1 от 13.10.2016 г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100796" marR="100796" marT="50398" marB="50398" horzOverflow="overflow"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773113" y="383536"/>
            <a:ext cx="8156605" cy="491107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2A7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3600" dirty="0" smtClean="0">
                <a:solidFill>
                  <a:srgbClr val="3459C2"/>
                </a:solidFill>
                <a:latin typeface="+mn-lt"/>
                <a:ea typeface="+mn-ea"/>
                <a:cs typeface="Arial" charset="0"/>
              </a:rPr>
              <a:t>Предпосылки реализации проекта</a:t>
            </a:r>
            <a:endParaRPr lang="ru-RU" sz="3600" dirty="0">
              <a:solidFill>
                <a:srgbClr val="3459C2"/>
              </a:solidFill>
              <a:latin typeface="+mn-lt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3955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755928"/>
              </p:ext>
            </p:extLst>
          </p:nvPr>
        </p:nvGraphicFramePr>
        <p:xfrm>
          <a:off x="607955" y="188641"/>
          <a:ext cx="7880947" cy="3682962"/>
        </p:xfrm>
        <a:graphic>
          <a:graphicData uri="http://schemas.openxmlformats.org/drawingml/2006/table">
            <a:tbl>
              <a:tblPr firstRow="1" firstCol="1" bandRow="1"/>
              <a:tblGrid>
                <a:gridCol w="2019829">
                  <a:extLst>
                    <a:ext uri="{9D8B030D-6E8A-4147-A177-3AD203B41FA5}">
                      <a16:colId xmlns="" xmlns:a16="http://schemas.microsoft.com/office/drawing/2014/main" val="1973703757"/>
                    </a:ext>
                  </a:extLst>
                </a:gridCol>
                <a:gridCol w="5760640">
                  <a:extLst>
                    <a:ext uri="{9D8B030D-6E8A-4147-A177-3AD203B41FA5}">
                      <a16:colId xmlns="" xmlns:a16="http://schemas.microsoft.com/office/drawing/2014/main" val="119063058"/>
                    </a:ext>
                  </a:extLst>
                </a:gridCol>
                <a:gridCol w="100478">
                  <a:extLst>
                    <a:ext uri="{9D8B030D-6E8A-4147-A177-3AD203B41FA5}">
                      <a16:colId xmlns="" xmlns:a16="http://schemas.microsoft.com/office/drawing/2014/main" val="2923494648"/>
                    </a:ext>
                  </a:extLst>
                </a:gridCol>
              </a:tblGrid>
              <a:tr h="716906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Срок начала и окончания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2018 – 2020</a:t>
                      </a:r>
                      <a:r>
                        <a:rPr lang="ru-RU" sz="14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400" b="0" baseline="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г.г</a:t>
                      </a:r>
                      <a:r>
                        <a:rPr lang="ru-RU" sz="1400" b="0" baseline="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400" b="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20000"/>
                          <a:lumOff val="8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81725505"/>
                  </a:ext>
                </a:extLst>
              </a:tr>
              <a:tr h="552802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Куратор проекта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Артамонова А.А. кандидат психологических наук, доцент</a:t>
                      </a: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073251668"/>
                  </a:ext>
                </a:extLst>
              </a:tr>
              <a:tr h="55375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Функциональный заказчик</a:t>
                      </a: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06323597"/>
                  </a:ext>
                </a:extLst>
              </a:tr>
              <a:tr h="700943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Руководитель проекта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800" b="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err="1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Слободенюк</a:t>
                      </a: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Елена Владимировна, заведующий МБУ детским садом № 41 «Огонек» городского округа Тольятти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Соколова Людмила Александровна, заведующий МБУ детским садом № 36 «Якорек» городского округа Тольятти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Михайленко Татьяна Александровна, директор Тольяттинского химико- технологического колледжа</a:t>
                      </a: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 Light"/>
                        </a:defRPr>
                      </a:lvl9pPr>
                    </a:lstStyle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 smtClean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90170" indent="44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accent4">
                            <a:lumMod val="10000"/>
                          </a:schemeClr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20000"/>
                          <a:lumOff val="8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48517373"/>
                  </a:ext>
                </a:extLst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4838927"/>
              </p:ext>
            </p:extLst>
          </p:nvPr>
        </p:nvGraphicFramePr>
        <p:xfrm>
          <a:off x="611560" y="3573016"/>
          <a:ext cx="7808939" cy="3108960"/>
        </p:xfrm>
        <a:graphic>
          <a:graphicData uri="http://schemas.openxmlformats.org/drawingml/2006/table">
            <a:tbl>
              <a:tblPr firstRow="1" bandRow="1"/>
              <a:tblGrid>
                <a:gridCol w="199780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8111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812531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Список разработчиков </a:t>
                      </a:r>
                    </a:p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Проекта (должность, место работы)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0" dirty="0" smtClea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Коллективы: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МБУ  детского сада № 41 «Огонек»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МБУ детского сада № 36 «Якорек» (согласно договора сетевого взаимодействия)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Тольяттинский  химико- технологический колледж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«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Эксэто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 (химические шоу – программы, невероятные научные шоу»)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 </a:t>
                      </a:r>
                      <a:r>
                        <a:rPr lang="ru-RU" sz="1400" b="0" dirty="0" err="1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ООО</a:t>
                      </a:r>
                      <a:r>
                        <a:rPr lang="ru-RU" sz="14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«СИБУР Тольятти» </a:t>
                      </a: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accent2"/>
                        </a:solidFill>
                      </a:endParaRPr>
                    </a:p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dirty="0" smtClean="0">
                        <a:solidFill>
                          <a:schemeClr val="accent2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5688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564626" y="357166"/>
            <a:ext cx="8117094" cy="491107"/>
          </a:xfrm>
          <a:prstGeom prst="rect">
            <a:avLst/>
          </a:prstGeom>
        </p:spPr>
        <p:txBody>
          <a:bodyPr anchor="b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59C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59C2"/>
                </a:solidFill>
                <a:effectLst/>
                <a:uLnTx/>
                <a:uFillTx/>
                <a:latin typeface="+mn-lt"/>
                <a:ea typeface="Arial Unicode MS" panose="020B0604020202020204" pitchFamily="34" charset="-128"/>
                <a:cs typeface="Times New Roman" panose="02020603050405020304" pitchFamily="18" charset="0"/>
              </a:rPr>
              <a:t>Предпосылки реализации проекта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459C2"/>
              </a:solidFill>
              <a:effectLst/>
              <a:uLnTx/>
              <a:uFillTx/>
              <a:latin typeface="+mn-lt"/>
              <a:ea typeface="Arial Unicode MS" panose="020B0604020202020204" pitchFamily="34" charset="-128"/>
              <a:cs typeface="Times New Roman" panose="02020603050405020304" pitchFamily="18" charset="0"/>
            </a:endParaRPr>
          </a:p>
        </p:txBody>
      </p:sp>
      <p:sp>
        <p:nvSpPr>
          <p:cNvPr id="8" name="Текст 5"/>
          <p:cNvSpPr txBox="1">
            <a:spLocks/>
          </p:cNvSpPr>
          <p:nvPr/>
        </p:nvSpPr>
        <p:spPr>
          <a:xfrm>
            <a:off x="564625" y="2743477"/>
            <a:ext cx="2430734" cy="3141911"/>
          </a:xfrm>
          <a:prstGeom prst="rect">
            <a:avLst/>
          </a:prstGeom>
        </p:spPr>
        <p:txBody>
          <a:bodyPr/>
          <a:lstStyle>
            <a:lvl1pPr marL="342900" indent="-342900" algn="l" defTabSz="1007943" rtl="0" eaLnBrk="1" latinLnBrk="0" hangingPunct="1">
              <a:lnSpc>
                <a:spcPct val="90000"/>
              </a:lnSpc>
              <a:spcBef>
                <a:spcPts val="1102"/>
              </a:spcBef>
              <a:buClr>
                <a:schemeClr val="tx1"/>
              </a:buClr>
              <a:buFont typeface="+mj-lt"/>
              <a:buAutoNum type="arabicPeriod"/>
              <a:defRPr sz="18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89721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2pPr>
            <a:lvl3pPr marL="1293693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3pPr>
            <a:lvl4pPr marL="1797664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4pPr>
            <a:lvl5pPr marL="2301636" indent="-285750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1007943" rtl="0" eaLnBrk="1" fontAlgn="auto" latinLnBrk="0" hangingPunct="1">
              <a:lnSpc>
                <a:spcPct val="90000"/>
              </a:lnSpc>
              <a:spcBef>
                <a:spcPts val="1102"/>
              </a:spcBef>
              <a:spcAft>
                <a:spcPts val="0"/>
              </a:spcAft>
              <a:buClr>
                <a:srgbClr val="0062A7"/>
              </a:buClr>
              <a:buSzTx/>
              <a:buNone/>
              <a:tabLst/>
              <a:defRPr/>
            </a:pPr>
            <a:endParaRPr lang="ru-RU" dirty="0" smtClean="0">
              <a:solidFill>
                <a:srgbClr val="49556E"/>
              </a:solidFill>
              <a:latin typeface="Calibri Ligh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55576" y="889844"/>
            <a:ext cx="7704856" cy="5181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/>
                <a:ea typeface="Times New Roman"/>
              </a:rPr>
              <a:t> </a:t>
            </a:r>
            <a:r>
              <a:rPr lang="ru-RU" dirty="0" smtClean="0">
                <a:latin typeface="Times New Roman"/>
                <a:ea typeface="Times New Roman"/>
              </a:rPr>
              <a:t>     </a:t>
            </a:r>
            <a:r>
              <a:rPr lang="ru-RU" sz="1400" dirty="0" smtClean="0">
                <a:latin typeface="Times New Roman"/>
                <a:ea typeface="Times New Roman"/>
              </a:rPr>
              <a:t>Инновационные </a:t>
            </a:r>
            <a:r>
              <a:rPr lang="ru-RU" sz="1400" dirty="0">
                <a:latin typeface="Times New Roman"/>
                <a:ea typeface="Times New Roman"/>
              </a:rPr>
              <a:t>процессы в системе образования требуют новой организации системы в целом. Сегодня обществу необходимы социально активные, самостоятельные и творческие люди, способные к саморазвитию. Особое значение прида</a:t>
            </a:r>
            <a:r>
              <a:rPr lang="ru-RU" sz="1400" dirty="0">
                <a:latin typeface="Cambria Math"/>
                <a:ea typeface="Times New Roman"/>
                <a:cs typeface="Cambria Math"/>
              </a:rPr>
              <a:t>е</a:t>
            </a:r>
            <a:r>
              <a:rPr lang="ru-RU" sz="1400" dirty="0">
                <a:latin typeface="Times New Roman"/>
                <a:ea typeface="Times New Roman"/>
              </a:rPr>
              <a:t>тся дошкольному воспитанию и образованию. Ведь именно в этот период закладываются все фундаментальные компоненты становления личности реб</a:t>
            </a:r>
            <a:r>
              <a:rPr lang="ru-RU" sz="1400" dirty="0">
                <a:latin typeface="Cambria Math"/>
                <a:ea typeface="Times New Roman"/>
                <a:cs typeface="Cambria Math"/>
              </a:rPr>
              <a:t>е</a:t>
            </a:r>
            <a:r>
              <a:rPr lang="ru-RU" sz="1400" dirty="0">
                <a:latin typeface="Times New Roman"/>
                <a:ea typeface="Times New Roman"/>
              </a:rPr>
              <a:t>нка. Формирование мотивации развития и обучения у дошкольника, а также развитие у него творческой и познавательной деятельностей - вот главные задачи которые стоят сегодня перед педагогом в рамках федерального государственного образовательного </a:t>
            </a:r>
            <a:r>
              <a:rPr lang="ru-RU" sz="1400" dirty="0" smtClean="0">
                <a:latin typeface="Times New Roman"/>
                <a:ea typeface="Times New Roman"/>
              </a:rPr>
              <a:t>стандарта.</a:t>
            </a:r>
          </a:p>
          <a:p>
            <a:pPr algn="just"/>
            <a:endParaRPr lang="ru-RU" sz="1400" dirty="0" smtClean="0">
              <a:latin typeface="Times New Roman"/>
              <a:ea typeface="Times New Roman"/>
            </a:endParaRPr>
          </a:p>
          <a:p>
            <a:pPr marL="457200" indent="270510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В 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современном мире высокие технологии – основа конкурентоспособности. Именно поэтому переход к инновационному развитию и инновационное мышление абсолютно необходимы России, иначе наша страна так и не прорвется в стан высокоразвитых государств. Однако </a:t>
            </a:r>
            <a:r>
              <a:rPr lang="ru-RU" sz="1400" dirty="0" err="1">
                <a:solidFill>
                  <a:srgbClr val="000000"/>
                </a:solidFill>
                <a:latin typeface="Times New Roman"/>
                <a:ea typeface="Times New Roman"/>
              </a:rPr>
              <a:t>инновационно</a:t>
            </a:r>
            <a:r>
              <a:rPr lang="ru-RU" sz="1400" dirty="0">
                <a:solidFill>
                  <a:srgbClr val="000000"/>
                </a:solidFill>
                <a:latin typeface="Times New Roman"/>
                <a:ea typeface="Times New Roman"/>
              </a:rPr>
              <a:t> мыслить, творить и работать способны немногие. А вот проблема формирования людей, способных существовать и эффективно работать в нынешних экономических и социальных условиях, назрела давно</a:t>
            </a:r>
            <a:r>
              <a:rPr lang="ru-RU" sz="14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 marL="457200" indent="270510" algn="just">
              <a:lnSpc>
                <a:spcPct val="115000"/>
              </a:lnSpc>
              <a:spcAft>
                <a:spcPts val="0"/>
              </a:spcAft>
            </a:pPr>
            <a:endParaRPr lang="ru-RU" sz="1400" dirty="0">
              <a:latin typeface="Times New Roman"/>
              <a:ea typeface="Times New Roman"/>
            </a:endParaRP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/>
                <a:ea typeface="Calibri"/>
              </a:rPr>
              <a:t>     Данный 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проект очень актуален в связи с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</a:rPr>
              <a:t>соцально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- экономической обстановкой в стране, которая ставит перед педагогическим сообществом России сложную проблему - создание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</a:rPr>
              <a:t>инновационно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 – мыслящего человека. Актуальность проекта также обусловлена наличием в </a:t>
            </a:r>
            <a:r>
              <a:rPr lang="ru-RU" sz="1400" dirty="0" err="1">
                <a:solidFill>
                  <a:prstClr val="black"/>
                </a:solidFill>
                <a:latin typeface="Times New Roman"/>
                <a:ea typeface="Calibri"/>
              </a:rPr>
              <a:t>г.о</a:t>
            </a:r>
            <a:r>
              <a:rPr lang="ru-RU" sz="1400" dirty="0">
                <a:solidFill>
                  <a:prstClr val="black"/>
                </a:solidFill>
                <a:latin typeface="Times New Roman"/>
                <a:ea typeface="Calibri"/>
              </a:rPr>
              <a:t>. Тольятти большого количества предприятий химической направленности, которым в дальнейшем понадобятся профессиональные кадры.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27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="" xmlns:a16="http://schemas.microsoft.com/office/drawing/2014/main" id="{8EE5AD83-6827-46B7-BFCD-15AADAE0211B}"/>
              </a:ext>
            </a:extLst>
          </p:cNvPr>
          <p:cNvGrpSpPr/>
          <p:nvPr/>
        </p:nvGrpSpPr>
        <p:grpSpPr>
          <a:xfrm>
            <a:off x="606733" y="1340768"/>
            <a:ext cx="7756444" cy="5034303"/>
            <a:chOff x="1632418" y="3003662"/>
            <a:chExt cx="6757816" cy="3615538"/>
          </a:xfrm>
        </p:grpSpPr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27A3BB45-5483-4645-83F0-3018BCEE5238}"/>
                </a:ext>
              </a:extLst>
            </p:cNvPr>
            <p:cNvSpPr/>
            <p:nvPr/>
          </p:nvSpPr>
          <p:spPr>
            <a:xfrm>
              <a:off x="1632418" y="3090970"/>
              <a:ext cx="2691900" cy="144016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Требования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ФГОС ДО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указывают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на   активное применение экспериментальной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деятельности, развитие мышления 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D8ECA644-4DBA-4625-AFB4-A3B243873548}"/>
                </a:ext>
              </a:extLst>
            </p:cNvPr>
            <p:cNvSpPr/>
            <p:nvPr/>
          </p:nvSpPr>
          <p:spPr>
            <a:xfrm>
              <a:off x="5725938" y="3003662"/>
              <a:ext cx="2664296" cy="163065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rgbClr val="1575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Отсутствие </a:t>
              </a:r>
              <a:r>
                <a:rPr lang="ru-RU" sz="1400" b="1" dirty="0" smtClean="0">
                  <a:solidFill>
                    <a:srgbClr val="1575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модели </a:t>
              </a:r>
              <a:r>
                <a:rPr lang="ru-RU" sz="1400" b="1" dirty="0">
                  <a:solidFill>
                    <a:srgbClr val="1575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оценки личностных особенностей в процессе целенаправленной систематической экспериментальной </a:t>
              </a:r>
              <a:r>
                <a:rPr lang="ru-RU" sz="1400" b="1" dirty="0" smtClean="0">
                  <a:solidFill>
                    <a:srgbClr val="1575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деятельности и модели оценки уровня инновационного мышления,  </a:t>
              </a:r>
              <a:r>
                <a:rPr lang="ru-RU" sz="1400" b="1" dirty="0">
                  <a:solidFill>
                    <a:srgbClr val="1575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а также </a:t>
              </a:r>
              <a:r>
                <a:rPr lang="ru-RU" sz="1400" b="1" dirty="0" smtClean="0">
                  <a:solidFill>
                    <a:srgbClr val="1575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недостаточное  оснащение </a:t>
              </a:r>
              <a:r>
                <a:rPr lang="ru-RU" sz="1400" b="1" dirty="0">
                  <a:solidFill>
                    <a:srgbClr val="1575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детского сада  разнообразными материалами </a:t>
              </a:r>
            </a:p>
          </p:txBody>
        </p:sp>
        <p:cxnSp>
          <p:nvCxnSpPr>
            <p:cNvPr id="14" name="Прямая со стрелкой 13">
              <a:extLst>
                <a:ext uri="{FF2B5EF4-FFF2-40B4-BE49-F238E27FC236}">
                  <a16:creationId xmlns="" xmlns:a16="http://schemas.microsoft.com/office/drawing/2014/main" id="{B1207349-E3D7-4839-BAE8-149E42E9A432}"/>
                </a:ext>
              </a:extLst>
            </p:cNvPr>
            <p:cNvCxnSpPr/>
            <p:nvPr/>
          </p:nvCxnSpPr>
          <p:spPr>
            <a:xfrm>
              <a:off x="4518325" y="3701287"/>
              <a:ext cx="1008112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Скругленный прямоугольник 5">
              <a:extLst>
                <a:ext uri="{FF2B5EF4-FFF2-40B4-BE49-F238E27FC236}">
                  <a16:creationId xmlns="" xmlns:a16="http://schemas.microsoft.com/office/drawing/2014/main" id="{00E32809-4373-44B6-B4D1-F574CC20C476}"/>
                </a:ext>
              </a:extLst>
            </p:cNvPr>
            <p:cNvSpPr/>
            <p:nvPr/>
          </p:nvSpPr>
          <p:spPr>
            <a:xfrm>
              <a:off x="2197052" y="5119473"/>
              <a:ext cx="5904656" cy="149972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52" dirty="0">
                  <a:solidFill>
                    <a:schemeClr val="tx1"/>
                  </a:solidFill>
                </a:rPr>
                <a:t>Разработать </a:t>
              </a:r>
              <a:r>
                <a:rPr lang="ru-RU" sz="2052" dirty="0" smtClean="0">
                  <a:solidFill>
                    <a:schemeClr val="tx1"/>
                  </a:solidFill>
                </a:rPr>
                <a:t>модель </a:t>
              </a:r>
              <a:r>
                <a:rPr lang="ru-RU" sz="2052" dirty="0">
                  <a:solidFill>
                    <a:schemeClr val="tx1"/>
                  </a:solidFill>
                </a:rPr>
                <a:t>оценки личностных особенностей в процессе целенаправленной систематической экспериментальной деятельности,  </a:t>
              </a:r>
              <a:r>
                <a:rPr lang="ru-RU" sz="2052" dirty="0" smtClean="0">
                  <a:solidFill>
                    <a:schemeClr val="tx1"/>
                  </a:solidFill>
                </a:rPr>
                <a:t>модель оценки уровня инновационного мышления дошкольников, а </a:t>
              </a:r>
              <a:r>
                <a:rPr lang="ru-RU" sz="2052" dirty="0">
                  <a:solidFill>
                    <a:schemeClr val="tx1"/>
                  </a:solidFill>
                </a:rPr>
                <a:t>также </a:t>
              </a:r>
              <a:r>
                <a:rPr lang="ru-RU" sz="2052" dirty="0" smtClean="0">
                  <a:solidFill>
                    <a:schemeClr val="tx1"/>
                  </a:solidFill>
                </a:rPr>
                <a:t>оснастить детский сад  </a:t>
              </a:r>
              <a:r>
                <a:rPr lang="ru-RU" sz="2052" dirty="0">
                  <a:solidFill>
                    <a:schemeClr val="tx1"/>
                  </a:solidFill>
                </a:rPr>
                <a:t>разнообразными материалами </a:t>
              </a:r>
            </a:p>
            <a:p>
              <a:pPr algn="ctr"/>
              <a:r>
                <a:rPr lang="ru-RU" sz="2052" dirty="0" smtClean="0">
                  <a:solidFill>
                    <a:schemeClr val="tx1"/>
                  </a:solidFill>
                </a:rPr>
                <a:t> </a:t>
              </a:r>
              <a:endParaRPr lang="ru-RU" sz="2052" dirty="0">
                <a:solidFill>
                  <a:schemeClr val="tx1"/>
                </a:solidFill>
              </a:endParaRPr>
            </a:p>
          </p:txBody>
        </p:sp>
        <p:sp>
          <p:nvSpPr>
            <p:cNvPr id="16" name="Стрелка вниз 7">
              <a:extLst>
                <a:ext uri="{FF2B5EF4-FFF2-40B4-BE49-F238E27FC236}">
                  <a16:creationId xmlns="" xmlns:a16="http://schemas.microsoft.com/office/drawing/2014/main" id="{91AAE1DD-6133-4345-9A8D-6C90FE04F79F}"/>
                </a:ext>
              </a:extLst>
            </p:cNvPr>
            <p:cNvSpPr/>
            <p:nvPr/>
          </p:nvSpPr>
          <p:spPr>
            <a:xfrm>
              <a:off x="3347863" y="4531130"/>
              <a:ext cx="3312368" cy="59513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10" name="Заголовок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852098" cy="107717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459C2"/>
                </a:solidFill>
                <a:latin typeface="+mn-lt"/>
              </a:rPr>
              <a:t>   </a:t>
            </a:r>
            <a:r>
              <a:rPr lang="ru-RU" dirty="0" smtClean="0">
                <a:solidFill>
                  <a:srgbClr val="3459C2"/>
                </a:solidFill>
                <a:latin typeface="+mn-lt"/>
              </a:rPr>
              <a:t>   </a:t>
            </a:r>
            <a:r>
              <a:rPr lang="ru-RU" sz="3100" dirty="0" smtClean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Предпосылки </a:t>
            </a:r>
            <a:r>
              <a:rPr lang="ru-RU" sz="3100" dirty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реализации </a:t>
            </a:r>
            <a:r>
              <a:rPr lang="ru-RU" sz="3100" dirty="0" smtClean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проекта </a:t>
            </a:r>
            <a:br>
              <a:rPr lang="ru-RU" sz="3100" dirty="0" smtClean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</a:br>
            <a:r>
              <a:rPr lang="ru-RU" sz="3100" dirty="0" smtClean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 пояснения к представлению противоречия и проблемы)</a:t>
            </a:r>
            <a:endParaRPr lang="ru-RU" sz="3100" dirty="0">
              <a:solidFill>
                <a:srgbClr val="3459C2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z="12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pPr>
                <a:defRPr/>
              </a:pPr>
              <a:t>6</a:t>
            </a:fld>
            <a:endParaRPr lang="ru-RU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2716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-8975" y="116632"/>
            <a:ext cx="8964488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459C2"/>
                </a:solidFill>
                <a:latin typeface="+mn-lt"/>
              </a:rPr>
              <a:t>   </a:t>
            </a:r>
            <a:r>
              <a:rPr lang="ru-RU" dirty="0" smtClean="0">
                <a:solidFill>
                  <a:srgbClr val="3459C2"/>
                </a:solidFill>
                <a:latin typeface="+mn-lt"/>
              </a:rPr>
              <a:t>   </a:t>
            </a:r>
            <a:r>
              <a:rPr lang="ru-RU" sz="3100" dirty="0" smtClean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Предпосылки </a:t>
            </a:r>
            <a:r>
              <a:rPr lang="ru-RU" sz="3100" dirty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реализации </a:t>
            </a:r>
            <a:r>
              <a:rPr lang="ru-RU" sz="3100" dirty="0" smtClean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проекта </a:t>
            </a:r>
            <a:br>
              <a:rPr lang="ru-RU" sz="3100" dirty="0" smtClean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</a:br>
            <a:r>
              <a:rPr lang="ru-RU" sz="3100" dirty="0" smtClean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 пояснения к представлению противоречия и проблемы)</a:t>
            </a:r>
            <a:endParaRPr lang="ru-RU" sz="3100" dirty="0">
              <a:solidFill>
                <a:srgbClr val="3459C2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8EE5AD83-6827-46B7-BFCD-15AADAE0211B}"/>
              </a:ext>
            </a:extLst>
          </p:cNvPr>
          <p:cNvGrpSpPr/>
          <p:nvPr/>
        </p:nvGrpSpPr>
        <p:grpSpPr>
          <a:xfrm>
            <a:off x="606733" y="1340768"/>
            <a:ext cx="7756444" cy="5034303"/>
            <a:chOff x="1632418" y="3003662"/>
            <a:chExt cx="6757816" cy="3615538"/>
          </a:xfrm>
        </p:grpSpPr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27A3BB45-5483-4645-83F0-3018BCEE5238}"/>
                </a:ext>
              </a:extLst>
            </p:cNvPr>
            <p:cNvSpPr/>
            <p:nvPr/>
          </p:nvSpPr>
          <p:spPr>
            <a:xfrm>
              <a:off x="1632418" y="3090970"/>
              <a:ext cx="2691900" cy="144016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Необходимость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создания в 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МБУ системы мероприятий для поддержки социальной активности детей, в том числе детей в зоне «риска»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D8ECA644-4DBA-4625-AFB4-A3B243873548}"/>
                </a:ext>
              </a:extLst>
            </p:cNvPr>
            <p:cNvSpPr/>
            <p:nvPr/>
          </p:nvSpPr>
          <p:spPr>
            <a:xfrm>
              <a:off x="5725938" y="3003662"/>
              <a:ext cx="2664296" cy="163065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Отсутствие методических и </a:t>
              </a:r>
              <a:r>
                <a:rPr lang="ru-RU" sz="1400" dirty="0" err="1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диагногстических</a:t>
              </a:r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материалов </a:t>
              </a:r>
              <a:endPara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16" name="Прямая со стрелкой 15">
              <a:extLst>
                <a:ext uri="{FF2B5EF4-FFF2-40B4-BE49-F238E27FC236}">
                  <a16:creationId xmlns="" xmlns:a16="http://schemas.microsoft.com/office/drawing/2014/main" id="{B1207349-E3D7-4839-BAE8-149E42E9A432}"/>
                </a:ext>
              </a:extLst>
            </p:cNvPr>
            <p:cNvCxnSpPr/>
            <p:nvPr/>
          </p:nvCxnSpPr>
          <p:spPr>
            <a:xfrm>
              <a:off x="4518325" y="3701287"/>
              <a:ext cx="1008112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Скругленный прямоугольник 5">
              <a:extLst>
                <a:ext uri="{FF2B5EF4-FFF2-40B4-BE49-F238E27FC236}">
                  <a16:creationId xmlns="" xmlns:a16="http://schemas.microsoft.com/office/drawing/2014/main" id="{00E32809-4373-44B6-B4D1-F574CC20C476}"/>
                </a:ext>
              </a:extLst>
            </p:cNvPr>
            <p:cNvSpPr/>
            <p:nvPr/>
          </p:nvSpPr>
          <p:spPr>
            <a:xfrm>
              <a:off x="2197052" y="5119473"/>
              <a:ext cx="5904656" cy="149972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52" dirty="0">
                  <a:solidFill>
                    <a:schemeClr val="tx1"/>
                  </a:solidFill>
                </a:rPr>
                <a:t>Разработать </a:t>
              </a:r>
              <a:r>
                <a:rPr lang="ru-RU" sz="2052" dirty="0" smtClean="0">
                  <a:solidFill>
                    <a:schemeClr val="tx1"/>
                  </a:solidFill>
                </a:rPr>
                <a:t>систему методических материалов</a:t>
              </a:r>
              <a:endParaRPr lang="ru-RU" sz="2052" dirty="0">
                <a:solidFill>
                  <a:schemeClr val="tx1"/>
                </a:solidFill>
              </a:endParaRPr>
            </a:p>
          </p:txBody>
        </p:sp>
        <p:sp>
          <p:nvSpPr>
            <p:cNvPr id="18" name="Стрелка вниз 7">
              <a:extLst>
                <a:ext uri="{FF2B5EF4-FFF2-40B4-BE49-F238E27FC236}">
                  <a16:creationId xmlns="" xmlns:a16="http://schemas.microsoft.com/office/drawing/2014/main" id="{91AAE1DD-6133-4345-9A8D-6C90FE04F79F}"/>
                </a:ext>
              </a:extLst>
            </p:cNvPr>
            <p:cNvSpPr/>
            <p:nvPr/>
          </p:nvSpPr>
          <p:spPr>
            <a:xfrm>
              <a:off x="3347863" y="4531130"/>
              <a:ext cx="3312368" cy="59513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014501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8F7AD3-20E0-496A-8423-099088011E5B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48923" y="136774"/>
            <a:ext cx="8928992" cy="1325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459C2"/>
                </a:solidFill>
                <a:latin typeface="+mn-lt"/>
              </a:rPr>
              <a:t>   </a:t>
            </a:r>
            <a:r>
              <a:rPr lang="ru-RU" dirty="0" smtClean="0">
                <a:solidFill>
                  <a:srgbClr val="3459C2"/>
                </a:solidFill>
                <a:latin typeface="+mn-lt"/>
              </a:rPr>
              <a:t>   </a:t>
            </a:r>
            <a:r>
              <a:rPr lang="ru-RU" sz="3100" dirty="0" smtClean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Предпосылки </a:t>
            </a:r>
            <a:r>
              <a:rPr lang="ru-RU" sz="3100" dirty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реализации </a:t>
            </a:r>
            <a:r>
              <a:rPr lang="ru-RU" sz="3100" dirty="0" smtClean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проекта </a:t>
            </a:r>
            <a:br>
              <a:rPr lang="ru-RU" sz="3100" dirty="0" smtClean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</a:br>
            <a:r>
              <a:rPr lang="ru-RU" sz="3100" dirty="0" smtClean="0">
                <a:solidFill>
                  <a:srgbClr val="3459C2"/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( пояснения к представлению противоречия и проблемы)</a:t>
            </a:r>
            <a:endParaRPr lang="ru-RU" sz="3100" dirty="0">
              <a:solidFill>
                <a:srgbClr val="3459C2"/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8EE5AD83-6827-46B7-BFCD-15AADAE0211B}"/>
              </a:ext>
            </a:extLst>
          </p:cNvPr>
          <p:cNvGrpSpPr/>
          <p:nvPr/>
        </p:nvGrpSpPr>
        <p:grpSpPr>
          <a:xfrm>
            <a:off x="606733" y="1340768"/>
            <a:ext cx="7756444" cy="5034303"/>
            <a:chOff x="1632418" y="3003662"/>
            <a:chExt cx="6757816" cy="3615538"/>
          </a:xfrm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27A3BB45-5483-4645-83F0-3018BCEE5238}"/>
                </a:ext>
              </a:extLst>
            </p:cNvPr>
            <p:cNvSpPr/>
            <p:nvPr/>
          </p:nvSpPr>
          <p:spPr>
            <a:xfrm>
              <a:off x="1632418" y="3090970"/>
              <a:ext cx="2691900" cy="1440160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Возрастающие требования </a:t>
              </a:r>
              <a:r>
                <a:rPr lang="ru-RU" sz="14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 качеству работы педагога </a:t>
              </a:r>
            </a:p>
          </p:txBody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D8ECA644-4DBA-4625-AFB4-A3B243873548}"/>
                </a:ext>
              </a:extLst>
            </p:cNvPr>
            <p:cNvSpPr/>
            <p:nvPr/>
          </p:nvSpPr>
          <p:spPr>
            <a:xfrm>
              <a:off x="5725938" y="3003662"/>
              <a:ext cx="2664296" cy="1630656"/>
            </a:xfrm>
            <a:prstGeom prst="rect">
              <a:avLst/>
            </a:prstGeom>
            <a:solidFill>
              <a:schemeClr val="accent5">
                <a:lumMod val="60000"/>
                <a:lumOff val="40000"/>
                <a:alpha val="68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 smtClean="0">
                  <a:solidFill>
                    <a:srgbClr val="1575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Недостаточное понимание </a:t>
              </a:r>
              <a:r>
                <a:rPr lang="ru-RU" sz="1400" b="1" dirty="0">
                  <a:solidFill>
                    <a:srgbClr val="157535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педагогами влияния  инновационных технологий  на  развитие личности дошкольников</a:t>
              </a:r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="" xmlns:a16="http://schemas.microsoft.com/office/drawing/2014/main" id="{B1207349-E3D7-4839-BAE8-149E42E9A432}"/>
                </a:ext>
              </a:extLst>
            </p:cNvPr>
            <p:cNvCxnSpPr/>
            <p:nvPr/>
          </p:nvCxnSpPr>
          <p:spPr>
            <a:xfrm>
              <a:off x="4518325" y="3701287"/>
              <a:ext cx="1008112" cy="0"/>
            </a:xfrm>
            <a:prstGeom prst="straightConnector1">
              <a:avLst/>
            </a:prstGeom>
            <a:ln w="920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Скругленный прямоугольник 5">
              <a:extLst>
                <a:ext uri="{FF2B5EF4-FFF2-40B4-BE49-F238E27FC236}">
                  <a16:creationId xmlns="" xmlns:a16="http://schemas.microsoft.com/office/drawing/2014/main" id="{00E32809-4373-44B6-B4D1-F574CC20C476}"/>
                </a:ext>
              </a:extLst>
            </p:cNvPr>
            <p:cNvSpPr/>
            <p:nvPr/>
          </p:nvSpPr>
          <p:spPr>
            <a:xfrm>
              <a:off x="2197052" y="5119473"/>
              <a:ext cx="5904656" cy="1499727"/>
            </a:xfrm>
            <a:prstGeom prst="roundRect">
              <a:avLst/>
            </a:prstGeom>
            <a:solidFill>
              <a:schemeClr val="accent5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52" dirty="0" smtClean="0">
                  <a:solidFill>
                    <a:schemeClr val="tx1"/>
                  </a:solidFill>
                </a:rPr>
                <a:t>Обеспечить </a:t>
              </a:r>
              <a:r>
                <a:rPr lang="ru-RU" sz="2052" dirty="0">
                  <a:solidFill>
                    <a:schemeClr val="tx1"/>
                  </a:solidFill>
                </a:rPr>
                <a:t>методическую поддержку педагогов по реализации </a:t>
              </a:r>
              <a:r>
                <a:rPr lang="ru-RU" sz="2052" dirty="0" smtClean="0">
                  <a:solidFill>
                    <a:schemeClr val="tx1"/>
                  </a:solidFill>
                </a:rPr>
                <a:t>проекта  </a:t>
              </a:r>
              <a:endParaRPr lang="ru-RU" sz="2052" dirty="0">
                <a:solidFill>
                  <a:schemeClr val="tx1"/>
                </a:solidFill>
              </a:endParaRPr>
            </a:p>
          </p:txBody>
        </p:sp>
        <p:sp>
          <p:nvSpPr>
            <p:cNvPr id="12" name="Стрелка вниз 7">
              <a:extLst>
                <a:ext uri="{FF2B5EF4-FFF2-40B4-BE49-F238E27FC236}">
                  <a16:creationId xmlns="" xmlns:a16="http://schemas.microsoft.com/office/drawing/2014/main" id="{91AAE1DD-6133-4345-9A8D-6C90FE04F79F}"/>
                </a:ext>
              </a:extLst>
            </p:cNvPr>
            <p:cNvSpPr/>
            <p:nvPr/>
          </p:nvSpPr>
          <p:spPr>
            <a:xfrm>
              <a:off x="3347863" y="4531130"/>
              <a:ext cx="3312368" cy="595135"/>
            </a:xfrm>
            <a:prstGeom prst="downArrow">
              <a:avLst/>
            </a:prstGeom>
            <a:solidFill>
              <a:schemeClr val="accent5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258410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2436603"/>
              </p:ext>
            </p:extLst>
          </p:nvPr>
        </p:nvGraphicFramePr>
        <p:xfrm>
          <a:off x="755576" y="1052736"/>
          <a:ext cx="8083430" cy="983760"/>
        </p:xfrm>
        <a:graphic>
          <a:graphicData uri="http://schemas.openxmlformats.org/drawingml/2006/table">
            <a:tbl>
              <a:tblPr firstRow="1" bandRow="1"/>
              <a:tblGrid>
                <a:gridCol w="1525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5808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983760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r>
                        <a:rPr lang="ru-RU" sz="1800" b="0" i="0" u="none" strike="noStrike" kern="1200" baseline="0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Цель проекта</a:t>
                      </a:r>
                      <a:endParaRPr lang="ru-RU" sz="1800" b="0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62A7"/>
                    </a:solidFill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1pPr>
                      <a:lvl2pPr marL="3429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2pPr>
                      <a:lvl3pPr marL="6858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3pPr>
                      <a:lvl4pPr marL="10287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4pPr>
                      <a:lvl5pPr marL="13716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5pPr>
                      <a:lvl6pPr marL="17145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6pPr>
                      <a:lvl7pPr marL="20574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7pPr>
                      <a:lvl8pPr marL="24003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8pPr>
                      <a:lvl9pPr marL="2743200" algn="l" defTabSz="685800" rtl="0" eaLnBrk="1" latinLnBrk="0" hangingPunct="1">
                        <a:defRPr sz="1350" b="1" kern="1200">
                          <a:solidFill>
                            <a:schemeClr val="lt1"/>
                          </a:solidFill>
                          <a:latin typeface="Calibri Light"/>
                        </a:defRPr>
                      </a:lvl9pPr>
                    </a:lstStyle>
                    <a:p>
                      <a:pPr marL="0" marR="0" lvl="0" indent="0" algn="l" defTabSz="100794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создать, апробировать и внедрить систему работы по формированию у дошкольников инновационного мышления посредством экспериментальной деятельности.</a:t>
                      </a:r>
                      <a:endParaRPr lang="ru-RU" sz="18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62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9556E">
                          <a:lumMod val="40000"/>
                          <a:lumOff val="60000"/>
                        </a:srgb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Заголовок 5"/>
          <p:cNvSpPr txBox="1">
            <a:spLocks/>
          </p:cNvSpPr>
          <p:nvPr/>
        </p:nvSpPr>
        <p:spPr>
          <a:xfrm>
            <a:off x="881063" y="286430"/>
            <a:ext cx="7219329" cy="920749"/>
          </a:xfrm>
          <a:prstGeom prst="rect">
            <a:avLst/>
          </a:prstGeom>
        </p:spPr>
        <p:txBody>
          <a:bodyPr anchor="ctr"/>
          <a:lstStyle>
            <a:lvl1pPr algn="l" defTabSz="100794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00794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3459C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3459C2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проекта 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3459C2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845" y="2132856"/>
            <a:ext cx="7886700" cy="424847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1.  Подготовительный 2018- 2019 г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Организационная деятельность (разработка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нормативно-правовой базы сопровождения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проекта: положения, приказы, планы) </a:t>
            </a:r>
          </a:p>
          <a:p>
            <a:pPr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Повышение профессиональной компетентности участников образовательного процесса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Мониторинг деятельности (мониторинг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образовательных потребностей и профессиональных затруднений педагогов детского сада по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экспериментированию, анализ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состояния развивающей предметно-пространственной среды в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учреждении)</a:t>
            </a:r>
          </a:p>
          <a:p>
            <a:pPr lvl="0"/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Материально-техническое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оснащение</a:t>
            </a:r>
          </a:p>
          <a:p>
            <a:pPr marL="0" lvl="0" indent="0">
              <a:buNone/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Этап 2. Практический  2018-2019 г </a:t>
            </a:r>
            <a:endParaRPr lang="ru-RU" sz="1200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Организационная деятельность  (разработка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системы контроля (тематический, оперативный), за ходом реализации проекта и коррекции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мероприятий, организация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сетевого взаимодействия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)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Образовательная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деятельность (обобщение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практического опыта работы учреждений через участие в семинарах, конференциях, форумах, круглых столах,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мастер-классах; разработка методического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пособия «Организация и  использование естественнонаучной и химической лаборатории  в работе с  детьми старшего дошкольного возраста как средства развития инновационного мышления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»</a:t>
            </a:r>
            <a:endParaRPr lang="ru-RU" sz="1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Моделирование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и проектирование образовательной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среды</a:t>
            </a:r>
          </a:p>
          <a:p>
            <a:pPr marL="0" indent="0" algn="just">
              <a:spcAft>
                <a:spcPts val="0"/>
              </a:spcAft>
              <a:buNone/>
            </a:pPr>
            <a:r>
              <a:rPr lang="ru-RU" sz="1200" b="1" dirty="0">
                <a:solidFill>
                  <a:srgbClr val="000000"/>
                </a:solidFill>
                <a:latin typeface="Times New Roman"/>
                <a:ea typeface="Times New Roman"/>
              </a:rPr>
              <a:t>Этап 3. Экспертно-аналитический </a:t>
            </a:r>
            <a:r>
              <a:rPr lang="ru-RU" sz="1200" b="1" dirty="0" smtClean="0">
                <a:solidFill>
                  <a:srgbClr val="000000"/>
                </a:solidFill>
                <a:latin typeface="Times New Roman"/>
                <a:ea typeface="Times New Roman"/>
              </a:rPr>
              <a:t> 2019-2020</a:t>
            </a:r>
            <a:endParaRPr lang="ru-RU" sz="1200" dirty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Диссеминация и распространение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педагогического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опыта,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повышение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профессиональной компетенции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Мониторинг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деятельности  (апробация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диагностического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инструментария)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 Информационная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деятельность  (информирование </a:t>
            </a: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общественности через СМИ, сайт учреждения о ходе, результатах работы учреждения по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проекту)</a:t>
            </a:r>
          </a:p>
          <a:p>
            <a:pPr algn="just">
              <a:spcAft>
                <a:spcPts val="0"/>
              </a:spcAft>
            </a:pPr>
            <a:r>
              <a:rPr lang="ru-RU" sz="1200" dirty="0">
                <a:solidFill>
                  <a:srgbClr val="000000"/>
                </a:solidFill>
                <a:latin typeface="Times New Roman"/>
                <a:ea typeface="Times New Roman"/>
              </a:rPr>
              <a:t>Аналитическая </a:t>
            </a:r>
            <a:r>
              <a:rPr lang="ru-RU" sz="1200" dirty="0" smtClean="0">
                <a:solidFill>
                  <a:srgbClr val="000000"/>
                </a:solidFill>
                <a:latin typeface="Times New Roman"/>
                <a:ea typeface="Times New Roman"/>
              </a:rPr>
              <a:t>деятельность (подведение итогов по реализации проекта)</a:t>
            </a:r>
            <a:endParaRPr lang="ru-RU" sz="1200" dirty="0"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873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DOfficeLightV0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1903</TotalTime>
  <Words>1297</Words>
  <Application>Microsoft Office PowerPoint</Application>
  <PresentationFormat>Экран (4:3)</PresentationFormat>
  <Paragraphs>223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HDOfficeLightV0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Предпосылки реализации проекта  ( пояснения к представлению противоречия и проблемы)</vt:lpstr>
      <vt:lpstr>      Предпосылки реализации проекта  ( пояснения к представлению противоречия и проблемы)</vt:lpstr>
      <vt:lpstr>      Предпосылки реализации проекта  ( пояснения к представлению противоречия и проблемы)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Менеджмент в социальной сфере. Социальное проектирование.</dc:title>
  <dc:creator>Наталья</dc:creator>
  <cp:lastModifiedBy>Name</cp:lastModifiedBy>
  <cp:revision>192</cp:revision>
  <cp:lastPrinted>2018-08-20T12:18:26Z</cp:lastPrinted>
  <dcterms:created xsi:type="dcterms:W3CDTF">2012-01-11T08:01:34Z</dcterms:created>
  <dcterms:modified xsi:type="dcterms:W3CDTF">2018-09-14T15:33:23Z</dcterms:modified>
</cp:coreProperties>
</file>