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6"/>
  </p:notesMasterIdLst>
  <p:handoutMasterIdLst>
    <p:handoutMasterId r:id="rId17"/>
  </p:handoutMasterIdLst>
  <p:sldIdLst>
    <p:sldId id="511" r:id="rId2"/>
    <p:sldId id="556" r:id="rId3"/>
    <p:sldId id="558" r:id="rId4"/>
    <p:sldId id="559" r:id="rId5"/>
    <p:sldId id="542" r:id="rId6"/>
    <p:sldId id="557" r:id="rId7"/>
    <p:sldId id="546" r:id="rId8"/>
    <p:sldId id="555" r:id="rId9"/>
    <p:sldId id="547" r:id="rId10"/>
    <p:sldId id="548" r:id="rId11"/>
    <p:sldId id="549" r:id="rId12"/>
    <p:sldId id="550" r:id="rId13"/>
    <p:sldId id="552" r:id="rId14"/>
    <p:sldId id="553" r:id="rId15"/>
  </p:sldIdLst>
  <p:sldSz cx="9144000" cy="6858000" type="screen4x3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722"/>
    <a:srgbClr val="D8DCE5"/>
    <a:srgbClr val="0062A7"/>
    <a:srgbClr val="49556E"/>
    <a:srgbClr val="FFCC99"/>
    <a:srgbClr val="921A1D"/>
    <a:srgbClr val="E62B25"/>
    <a:srgbClr val="F18420"/>
    <a:srgbClr val="F99B1C"/>
    <a:srgbClr val="FFB8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28" autoAdjust="0"/>
    <p:restoredTop sz="91601" autoAdjust="0"/>
  </p:normalViewPr>
  <p:slideViewPr>
    <p:cSldViewPr>
      <p:cViewPr>
        <p:scale>
          <a:sx n="70" d="100"/>
          <a:sy n="70" d="100"/>
        </p:scale>
        <p:origin x="-1032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6935DD-CD16-427A-BE53-C149B33BCFE3}" type="doc">
      <dgm:prSet loTypeId="urn:microsoft.com/office/officeart/2005/8/layout/b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7B236F-757F-4CC6-960F-3E01B870BC7E}">
      <dgm:prSet phldrT="[Текст]" custT="1"/>
      <dgm:spPr/>
      <dgm:t>
        <a:bodyPr/>
        <a:lstStyle/>
        <a:p>
          <a:r>
            <a:rPr lang="ru-RU" sz="13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выпускников основной школы допущены к ГИА </a:t>
          </a:r>
        </a:p>
        <a:p>
          <a:r>
            <a:rPr lang="ru-RU" sz="13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 учащихся основного общего образования  успешно прошедших ГИА  </a:t>
          </a:r>
          <a:endParaRPr lang="ru-RU" sz="1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17EF65-A2F3-4223-8819-2EA7F89AD772}" type="parTrans" cxnId="{A628237A-7C23-4441-87BA-40E1CEA13E1B}">
      <dgm:prSet/>
      <dgm:spPr/>
      <dgm:t>
        <a:bodyPr/>
        <a:lstStyle/>
        <a:p>
          <a:endParaRPr lang="ru-RU"/>
        </a:p>
      </dgm:t>
    </dgm:pt>
    <dgm:pt modelId="{5004F497-4B70-45FB-9B8C-3C3B64A35B49}" type="sibTrans" cxnId="{A628237A-7C23-4441-87BA-40E1CEA13E1B}">
      <dgm:prSet/>
      <dgm:spPr/>
      <dgm:t>
        <a:bodyPr/>
        <a:lstStyle/>
        <a:p>
          <a:endParaRPr lang="ru-RU"/>
        </a:p>
      </dgm:t>
    </dgm:pt>
    <dgm:pt modelId="{17F485E0-7426-4E1C-B3BE-280BDEFB577C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Высокая привлекательность образовательной организации в глазах общественности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FB8AE2-F5C6-4B8B-BE6D-C94E9D23C111}" type="parTrans" cxnId="{1FC03803-8081-46B1-85F1-6A17C7164115}">
      <dgm:prSet/>
      <dgm:spPr/>
      <dgm:t>
        <a:bodyPr/>
        <a:lstStyle/>
        <a:p>
          <a:endParaRPr lang="ru-RU"/>
        </a:p>
      </dgm:t>
    </dgm:pt>
    <dgm:pt modelId="{6579D33A-1492-4532-97E0-5E898D62CC72}" type="sibTrans" cxnId="{1FC03803-8081-46B1-85F1-6A17C7164115}">
      <dgm:prSet/>
      <dgm:spPr/>
      <dgm:t>
        <a:bodyPr/>
        <a:lstStyle/>
        <a:p>
          <a:endParaRPr lang="ru-RU"/>
        </a:p>
      </dgm:t>
    </dgm:pt>
    <dgm:pt modelId="{411126C4-D385-44E0-9C63-2E48852B195A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педагогов, работающих в основной школе, используют в педагогической практике  современные образовательные технологии и новые подходы в обучении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C8E07D-7B3B-4463-B46E-773A4DB2731A}" type="parTrans" cxnId="{93EC16F2-F7D6-4115-90CB-AAEF6AC1BD3A}">
      <dgm:prSet/>
      <dgm:spPr/>
      <dgm:t>
        <a:bodyPr/>
        <a:lstStyle/>
        <a:p>
          <a:endParaRPr lang="ru-RU"/>
        </a:p>
      </dgm:t>
    </dgm:pt>
    <dgm:pt modelId="{C1D47771-796E-494F-9F6D-83F65E74948F}" type="sibTrans" cxnId="{93EC16F2-F7D6-4115-90CB-AAEF6AC1BD3A}">
      <dgm:prSet/>
      <dgm:spPr/>
      <dgm:t>
        <a:bodyPr/>
        <a:lstStyle/>
        <a:p>
          <a:endParaRPr lang="ru-RU"/>
        </a:p>
      </dgm:t>
    </dgm:pt>
    <dgm:pt modelId="{08CB804F-20CA-4213-8BF7-5326E910C4B1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Сформирована практика «горизонтального обучения» среди педагогических работников, в том числе на основе обмена опытом.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C316D-1894-430E-B6F0-F4F6A238315B}" type="parTrans" cxnId="{DFDFA26F-6724-4184-9908-0BED463636BA}">
      <dgm:prSet/>
      <dgm:spPr/>
      <dgm:t>
        <a:bodyPr/>
        <a:lstStyle/>
        <a:p>
          <a:endParaRPr lang="ru-RU"/>
        </a:p>
      </dgm:t>
    </dgm:pt>
    <dgm:pt modelId="{7113243F-9ED9-4B93-9D9C-27DEDD3FE153}" type="sibTrans" cxnId="{DFDFA26F-6724-4184-9908-0BED463636BA}">
      <dgm:prSet/>
      <dgm:spPr/>
      <dgm:t>
        <a:bodyPr/>
        <a:lstStyle/>
        <a:p>
          <a:endParaRPr lang="ru-RU"/>
        </a:p>
      </dgm:t>
    </dgm:pt>
    <dgm:pt modelId="{F373C1B3-E083-4EE2-95EB-F2CB045200E6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педагогов в профессиональных конкурсах</a:t>
          </a:r>
        </a:p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ОО в региональных конкурсах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A733B6-EE80-4C86-B7DA-F0302880EBAC}" type="parTrans" cxnId="{89925EE3-B83A-4B7A-8C4E-A0B4F5A60737}">
      <dgm:prSet/>
      <dgm:spPr/>
      <dgm:t>
        <a:bodyPr/>
        <a:lstStyle/>
        <a:p>
          <a:endParaRPr lang="ru-RU"/>
        </a:p>
      </dgm:t>
    </dgm:pt>
    <dgm:pt modelId="{1A5FDE1E-8343-4207-A0FF-3995E1276489}" type="sibTrans" cxnId="{89925EE3-B83A-4B7A-8C4E-A0B4F5A60737}">
      <dgm:prSet/>
      <dgm:spPr/>
      <dgm:t>
        <a:bodyPr/>
        <a:lstStyle/>
        <a:p>
          <a:endParaRPr lang="ru-RU"/>
        </a:p>
      </dgm:t>
    </dgm:pt>
    <dgm:pt modelId="{66B6948A-1433-40D0-9DF7-FD0DCCE2947E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Распространение опыта реализации проекта в начальную школу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F64463-E4E0-4ACE-A1CC-6E201AE9B506}" type="parTrans" cxnId="{BF5B7D26-92AE-4511-94CA-49BD64CDB7F4}">
      <dgm:prSet/>
      <dgm:spPr/>
      <dgm:t>
        <a:bodyPr/>
        <a:lstStyle/>
        <a:p>
          <a:endParaRPr lang="ru-RU"/>
        </a:p>
      </dgm:t>
    </dgm:pt>
    <dgm:pt modelId="{E27478CC-C802-4F44-B079-A9BF5FF9D902}" type="sibTrans" cxnId="{BF5B7D26-92AE-4511-94CA-49BD64CDB7F4}">
      <dgm:prSet/>
      <dgm:spPr/>
      <dgm:t>
        <a:bodyPr/>
        <a:lstStyle/>
        <a:p>
          <a:endParaRPr lang="ru-RU"/>
        </a:p>
      </dgm:t>
    </dgm:pt>
    <dgm:pt modelId="{42A5A13E-898E-4F59-A209-C18007F351D3}" type="pres">
      <dgm:prSet presAssocID="{8B6935DD-CD16-427A-BE53-C149B33BCFE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BFD0A09-0D3D-4366-A630-286FDBCAD392}" type="pres">
      <dgm:prSet presAssocID="{947B236F-757F-4CC6-960F-3E01B870BC7E}" presName="compNode" presStyleCnt="0"/>
      <dgm:spPr/>
    </dgm:pt>
    <dgm:pt modelId="{D1C6229D-C105-4D57-9AE3-88AD1F552CA4}" type="pres">
      <dgm:prSet presAssocID="{947B236F-757F-4CC6-960F-3E01B870BC7E}" presName="dummyConnPt" presStyleCnt="0"/>
      <dgm:spPr/>
    </dgm:pt>
    <dgm:pt modelId="{991DAE3D-419E-401B-A598-38D0AB6C7937}" type="pres">
      <dgm:prSet presAssocID="{947B236F-757F-4CC6-960F-3E01B870BC7E}" presName="node" presStyleLbl="node1" presStyleIdx="0" presStyleCnt="6" custLinFactNeighborX="-41604" custLinFactNeighborY="-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18518-4EB5-4C1E-BF8E-5BA5186830BB}" type="pres">
      <dgm:prSet presAssocID="{5004F497-4B70-45FB-9B8C-3C3B64A35B49}" presName="sibTrans" presStyleLbl="bgSibTrans2D1" presStyleIdx="0" presStyleCnt="5"/>
      <dgm:spPr/>
      <dgm:t>
        <a:bodyPr/>
        <a:lstStyle/>
        <a:p>
          <a:endParaRPr lang="ru-RU"/>
        </a:p>
      </dgm:t>
    </dgm:pt>
    <dgm:pt modelId="{1C405510-88B0-4E3D-B8A4-C6CA818BE06A}" type="pres">
      <dgm:prSet presAssocID="{17F485E0-7426-4E1C-B3BE-280BDEFB577C}" presName="compNode" presStyleCnt="0"/>
      <dgm:spPr/>
    </dgm:pt>
    <dgm:pt modelId="{6186FA9B-45CE-4208-957A-95981B8C2432}" type="pres">
      <dgm:prSet presAssocID="{17F485E0-7426-4E1C-B3BE-280BDEFB577C}" presName="dummyConnPt" presStyleCnt="0"/>
      <dgm:spPr/>
    </dgm:pt>
    <dgm:pt modelId="{5FD7E868-849D-41FA-9ABF-1F9D2D61F8E1}" type="pres">
      <dgm:prSet presAssocID="{17F485E0-7426-4E1C-B3BE-280BDEFB577C}" presName="node" presStyleLbl="node1" presStyleIdx="1" presStyleCnt="6" custLinFactX="81109" custLinFactY="-25219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83F0D-7EE7-4A2F-B360-44028763388F}" type="pres">
      <dgm:prSet presAssocID="{6579D33A-1492-4532-97E0-5E898D62CC72}" presName="sibTrans" presStyleLbl="bgSibTrans2D1" presStyleIdx="1" presStyleCnt="5" custAng="20879702" custLinFactNeighborX="49232" custLinFactNeighborY="-13496"/>
      <dgm:spPr/>
      <dgm:t>
        <a:bodyPr/>
        <a:lstStyle/>
        <a:p>
          <a:endParaRPr lang="ru-RU"/>
        </a:p>
      </dgm:t>
    </dgm:pt>
    <dgm:pt modelId="{EE9EB8B8-8D4E-4DED-88CB-A31E3A93DDA9}" type="pres">
      <dgm:prSet presAssocID="{411126C4-D385-44E0-9C63-2E48852B195A}" presName="compNode" presStyleCnt="0"/>
      <dgm:spPr/>
    </dgm:pt>
    <dgm:pt modelId="{0432FA01-D025-45B6-9945-A0C9A204DB97}" type="pres">
      <dgm:prSet presAssocID="{411126C4-D385-44E0-9C63-2E48852B195A}" presName="dummyConnPt" presStyleCnt="0"/>
      <dgm:spPr/>
    </dgm:pt>
    <dgm:pt modelId="{CF758A12-696F-4BA3-B85E-F1DDDC95BED1}" type="pres">
      <dgm:prSet presAssocID="{411126C4-D385-44E0-9C63-2E48852B195A}" presName="node" presStyleLbl="node1" presStyleIdx="2" presStyleCnt="6" custScaleX="133101" custScaleY="101523" custLinFactX="65323" custLinFactY="-2649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46A0F-2040-4DB8-AA9A-C359CB95AB02}" type="pres">
      <dgm:prSet presAssocID="{C1D47771-796E-494F-9F6D-83F65E74948F}" presName="sibTrans" presStyleLbl="bgSibTrans2D1" presStyleIdx="2" presStyleCnt="5"/>
      <dgm:spPr/>
      <dgm:t>
        <a:bodyPr/>
        <a:lstStyle/>
        <a:p>
          <a:endParaRPr lang="ru-RU"/>
        </a:p>
      </dgm:t>
    </dgm:pt>
    <dgm:pt modelId="{2B0E8EB5-710F-4B97-969D-43E62163844D}" type="pres">
      <dgm:prSet presAssocID="{08CB804F-20CA-4213-8BF7-5326E910C4B1}" presName="compNode" presStyleCnt="0"/>
      <dgm:spPr/>
    </dgm:pt>
    <dgm:pt modelId="{DAA37DD8-0295-4BC3-A89E-35857CF73089}" type="pres">
      <dgm:prSet presAssocID="{08CB804F-20CA-4213-8BF7-5326E910C4B1}" presName="dummyConnPt" presStyleCnt="0"/>
      <dgm:spPr/>
    </dgm:pt>
    <dgm:pt modelId="{77E1A591-6E6B-4D67-8CF3-C822318D3435}" type="pres">
      <dgm:prSet presAssocID="{08CB804F-20CA-4213-8BF7-5326E910C4B1}" presName="node" presStyleLbl="node1" presStyleIdx="3" presStyleCnt="6" custLinFactX="-100000" custLinFactY="-28013" custLinFactNeighborX="-10089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D6A85-5EF1-48D3-88C3-058384EB7354}" type="pres">
      <dgm:prSet presAssocID="{7113243F-9ED9-4B93-9D9C-27DEDD3FE153}" presName="sibTrans" presStyleLbl="bgSibTrans2D1" presStyleIdx="3" presStyleCnt="5" custLinFactNeighborX="34314" custLinFactNeighborY="13417"/>
      <dgm:spPr/>
      <dgm:t>
        <a:bodyPr/>
        <a:lstStyle/>
        <a:p>
          <a:endParaRPr lang="ru-RU"/>
        </a:p>
      </dgm:t>
    </dgm:pt>
    <dgm:pt modelId="{20E25E0B-ECE9-4816-8CA9-EC14E62DD03C}" type="pres">
      <dgm:prSet presAssocID="{F373C1B3-E083-4EE2-95EB-F2CB045200E6}" presName="compNode" presStyleCnt="0"/>
      <dgm:spPr/>
    </dgm:pt>
    <dgm:pt modelId="{4C2469CF-C563-4AFF-8D30-DE06F3B26F65}" type="pres">
      <dgm:prSet presAssocID="{F373C1B3-E083-4EE2-95EB-F2CB045200E6}" presName="dummyConnPt" presStyleCnt="0"/>
      <dgm:spPr/>
    </dgm:pt>
    <dgm:pt modelId="{CFF628EC-119F-42BD-ADFF-55610C6DD093}" type="pres">
      <dgm:prSet presAssocID="{F373C1B3-E083-4EE2-95EB-F2CB045200E6}" presName="node" presStyleLbl="node1" presStyleIdx="4" presStyleCnt="6" custLinFactX="-100000" custLinFactY="26095" custLinFactNeighborX="-10089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32C49-BFB0-44EA-8C82-3AE5E2A7A27F}" type="pres">
      <dgm:prSet presAssocID="{1A5FDE1E-8343-4207-A0FF-3995E1276489}" presName="sibTrans" presStyleLbl="bgSibTrans2D1" presStyleIdx="4" presStyleCnt="5"/>
      <dgm:spPr/>
      <dgm:t>
        <a:bodyPr/>
        <a:lstStyle/>
        <a:p>
          <a:endParaRPr lang="ru-RU"/>
        </a:p>
      </dgm:t>
    </dgm:pt>
    <dgm:pt modelId="{E5D07904-7135-4148-98B4-1484840DAF0A}" type="pres">
      <dgm:prSet presAssocID="{66B6948A-1433-40D0-9DF7-FD0DCCE2947E}" presName="compNode" presStyleCnt="0"/>
      <dgm:spPr/>
    </dgm:pt>
    <dgm:pt modelId="{43920E29-35A4-4AC5-A7E8-28D6D6EAE77E}" type="pres">
      <dgm:prSet presAssocID="{66B6948A-1433-40D0-9DF7-FD0DCCE2947E}" presName="dummyConnPt" presStyleCnt="0"/>
      <dgm:spPr/>
    </dgm:pt>
    <dgm:pt modelId="{C1598A72-8C72-4015-8DAF-4B47029BE909}" type="pres">
      <dgm:prSet presAssocID="{66B6948A-1433-40D0-9DF7-FD0DCCE2947E}" presName="node" presStyleLbl="node1" presStyleIdx="5" presStyleCnt="6" custScaleX="119484" custLinFactY="100000" custLinFactNeighborX="8964" custLinFactNeighborY="145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5B7D26-92AE-4511-94CA-49BD64CDB7F4}" srcId="{8B6935DD-CD16-427A-BE53-C149B33BCFE3}" destId="{66B6948A-1433-40D0-9DF7-FD0DCCE2947E}" srcOrd="5" destOrd="0" parTransId="{51F64463-E4E0-4ACE-A1CC-6E201AE9B506}" sibTransId="{E27478CC-C802-4F44-B079-A9BF5FF9D902}"/>
    <dgm:cxn modelId="{89925EE3-B83A-4B7A-8C4E-A0B4F5A60737}" srcId="{8B6935DD-CD16-427A-BE53-C149B33BCFE3}" destId="{F373C1B3-E083-4EE2-95EB-F2CB045200E6}" srcOrd="4" destOrd="0" parTransId="{CFA733B6-EE80-4C86-B7DA-F0302880EBAC}" sibTransId="{1A5FDE1E-8343-4207-A0FF-3995E1276489}"/>
    <dgm:cxn modelId="{A628237A-7C23-4441-87BA-40E1CEA13E1B}" srcId="{8B6935DD-CD16-427A-BE53-C149B33BCFE3}" destId="{947B236F-757F-4CC6-960F-3E01B870BC7E}" srcOrd="0" destOrd="0" parTransId="{E617EF65-A2F3-4223-8819-2EA7F89AD772}" sibTransId="{5004F497-4B70-45FB-9B8C-3C3B64A35B49}"/>
    <dgm:cxn modelId="{93EC16F2-F7D6-4115-90CB-AAEF6AC1BD3A}" srcId="{8B6935DD-CD16-427A-BE53-C149B33BCFE3}" destId="{411126C4-D385-44E0-9C63-2E48852B195A}" srcOrd="2" destOrd="0" parTransId="{07C8E07D-7B3B-4463-B46E-773A4DB2731A}" sibTransId="{C1D47771-796E-494F-9F6D-83F65E74948F}"/>
    <dgm:cxn modelId="{213FFD37-33E1-4D79-8591-86A6CF833F82}" type="presOf" srcId="{5004F497-4B70-45FB-9B8C-3C3B64A35B49}" destId="{14C18518-4EB5-4C1E-BF8E-5BA5186830BB}" srcOrd="0" destOrd="0" presId="urn:microsoft.com/office/officeart/2005/8/layout/bProcess4"/>
    <dgm:cxn modelId="{5DEF4975-818E-4A21-AC0A-95F5A3A88CD5}" type="presOf" srcId="{8B6935DD-CD16-427A-BE53-C149B33BCFE3}" destId="{42A5A13E-898E-4F59-A209-C18007F351D3}" srcOrd="0" destOrd="0" presId="urn:microsoft.com/office/officeart/2005/8/layout/bProcess4"/>
    <dgm:cxn modelId="{DFDFA26F-6724-4184-9908-0BED463636BA}" srcId="{8B6935DD-CD16-427A-BE53-C149B33BCFE3}" destId="{08CB804F-20CA-4213-8BF7-5326E910C4B1}" srcOrd="3" destOrd="0" parTransId="{40CC316D-1894-430E-B6F0-F4F6A238315B}" sibTransId="{7113243F-9ED9-4B93-9D9C-27DEDD3FE153}"/>
    <dgm:cxn modelId="{0C0DED93-E7A9-4606-81F6-DE9B31ED0F6C}" type="presOf" srcId="{C1D47771-796E-494F-9F6D-83F65E74948F}" destId="{7B446A0F-2040-4DB8-AA9A-C359CB95AB02}" srcOrd="0" destOrd="0" presId="urn:microsoft.com/office/officeart/2005/8/layout/bProcess4"/>
    <dgm:cxn modelId="{39A041B2-BFD5-4F17-9035-44A591AA8697}" type="presOf" srcId="{F373C1B3-E083-4EE2-95EB-F2CB045200E6}" destId="{CFF628EC-119F-42BD-ADFF-55610C6DD093}" srcOrd="0" destOrd="0" presId="urn:microsoft.com/office/officeart/2005/8/layout/bProcess4"/>
    <dgm:cxn modelId="{90EE83B4-1BE7-43B4-8F52-ECBEFE4080AE}" type="presOf" srcId="{66B6948A-1433-40D0-9DF7-FD0DCCE2947E}" destId="{C1598A72-8C72-4015-8DAF-4B47029BE909}" srcOrd="0" destOrd="0" presId="urn:microsoft.com/office/officeart/2005/8/layout/bProcess4"/>
    <dgm:cxn modelId="{C2531DE0-4D73-4B2A-A382-B2FE11D598EC}" type="presOf" srcId="{17F485E0-7426-4E1C-B3BE-280BDEFB577C}" destId="{5FD7E868-849D-41FA-9ABF-1F9D2D61F8E1}" srcOrd="0" destOrd="0" presId="urn:microsoft.com/office/officeart/2005/8/layout/bProcess4"/>
    <dgm:cxn modelId="{D9191037-9295-4099-BD64-156D06B5A32E}" type="presOf" srcId="{947B236F-757F-4CC6-960F-3E01B870BC7E}" destId="{991DAE3D-419E-401B-A598-38D0AB6C7937}" srcOrd="0" destOrd="0" presId="urn:microsoft.com/office/officeart/2005/8/layout/bProcess4"/>
    <dgm:cxn modelId="{60ACA6B0-8809-4E84-839C-6497A63C945D}" type="presOf" srcId="{6579D33A-1492-4532-97E0-5E898D62CC72}" destId="{54183F0D-7EE7-4A2F-B360-44028763388F}" srcOrd="0" destOrd="0" presId="urn:microsoft.com/office/officeart/2005/8/layout/bProcess4"/>
    <dgm:cxn modelId="{1FC03803-8081-46B1-85F1-6A17C7164115}" srcId="{8B6935DD-CD16-427A-BE53-C149B33BCFE3}" destId="{17F485E0-7426-4E1C-B3BE-280BDEFB577C}" srcOrd="1" destOrd="0" parTransId="{38FB8AE2-F5C6-4B8B-BE6D-C94E9D23C111}" sibTransId="{6579D33A-1492-4532-97E0-5E898D62CC72}"/>
    <dgm:cxn modelId="{73016544-E412-419A-860F-B1CB68DFCD47}" type="presOf" srcId="{1A5FDE1E-8343-4207-A0FF-3995E1276489}" destId="{29132C49-BFB0-44EA-8C82-3AE5E2A7A27F}" srcOrd="0" destOrd="0" presId="urn:microsoft.com/office/officeart/2005/8/layout/bProcess4"/>
    <dgm:cxn modelId="{B6A5E62A-4096-4A4A-B798-4E55A162E200}" type="presOf" srcId="{411126C4-D385-44E0-9C63-2E48852B195A}" destId="{CF758A12-696F-4BA3-B85E-F1DDDC95BED1}" srcOrd="0" destOrd="0" presId="urn:microsoft.com/office/officeart/2005/8/layout/bProcess4"/>
    <dgm:cxn modelId="{CE1CD3E7-E898-4349-A4E6-6B7CE8D97741}" type="presOf" srcId="{7113243F-9ED9-4B93-9D9C-27DEDD3FE153}" destId="{552D6A85-5EF1-48D3-88C3-058384EB7354}" srcOrd="0" destOrd="0" presId="urn:microsoft.com/office/officeart/2005/8/layout/bProcess4"/>
    <dgm:cxn modelId="{CE491032-4F08-4297-AD7E-9FF66CD107B9}" type="presOf" srcId="{08CB804F-20CA-4213-8BF7-5326E910C4B1}" destId="{77E1A591-6E6B-4D67-8CF3-C822318D3435}" srcOrd="0" destOrd="0" presId="urn:microsoft.com/office/officeart/2005/8/layout/bProcess4"/>
    <dgm:cxn modelId="{9823905B-0CD5-4FFC-803A-DF48A10A91AE}" type="presParOf" srcId="{42A5A13E-898E-4F59-A209-C18007F351D3}" destId="{2BFD0A09-0D3D-4366-A630-286FDBCAD392}" srcOrd="0" destOrd="0" presId="urn:microsoft.com/office/officeart/2005/8/layout/bProcess4"/>
    <dgm:cxn modelId="{D122636F-F3D7-41BF-8DB5-47C60D6E9429}" type="presParOf" srcId="{2BFD0A09-0D3D-4366-A630-286FDBCAD392}" destId="{D1C6229D-C105-4D57-9AE3-88AD1F552CA4}" srcOrd="0" destOrd="0" presId="urn:microsoft.com/office/officeart/2005/8/layout/bProcess4"/>
    <dgm:cxn modelId="{C99BC94E-3BE2-4A01-8BCA-2E77453330B2}" type="presParOf" srcId="{2BFD0A09-0D3D-4366-A630-286FDBCAD392}" destId="{991DAE3D-419E-401B-A598-38D0AB6C7937}" srcOrd="1" destOrd="0" presId="urn:microsoft.com/office/officeart/2005/8/layout/bProcess4"/>
    <dgm:cxn modelId="{30D11016-8598-44AD-B486-8AAF2DC72083}" type="presParOf" srcId="{42A5A13E-898E-4F59-A209-C18007F351D3}" destId="{14C18518-4EB5-4C1E-BF8E-5BA5186830BB}" srcOrd="1" destOrd="0" presId="urn:microsoft.com/office/officeart/2005/8/layout/bProcess4"/>
    <dgm:cxn modelId="{DD2155E6-800F-44C4-A955-F93CF6477A62}" type="presParOf" srcId="{42A5A13E-898E-4F59-A209-C18007F351D3}" destId="{1C405510-88B0-4E3D-B8A4-C6CA818BE06A}" srcOrd="2" destOrd="0" presId="urn:microsoft.com/office/officeart/2005/8/layout/bProcess4"/>
    <dgm:cxn modelId="{09C0BDD8-5990-41B4-8487-12932F55FCC0}" type="presParOf" srcId="{1C405510-88B0-4E3D-B8A4-C6CA818BE06A}" destId="{6186FA9B-45CE-4208-957A-95981B8C2432}" srcOrd="0" destOrd="0" presId="urn:microsoft.com/office/officeart/2005/8/layout/bProcess4"/>
    <dgm:cxn modelId="{15842BCE-8B5C-4716-87F3-B9FA08ED6B5E}" type="presParOf" srcId="{1C405510-88B0-4E3D-B8A4-C6CA818BE06A}" destId="{5FD7E868-849D-41FA-9ABF-1F9D2D61F8E1}" srcOrd="1" destOrd="0" presId="urn:microsoft.com/office/officeart/2005/8/layout/bProcess4"/>
    <dgm:cxn modelId="{6FDAB1F6-F043-4BAA-B1DC-D241543C5F02}" type="presParOf" srcId="{42A5A13E-898E-4F59-A209-C18007F351D3}" destId="{54183F0D-7EE7-4A2F-B360-44028763388F}" srcOrd="3" destOrd="0" presId="urn:microsoft.com/office/officeart/2005/8/layout/bProcess4"/>
    <dgm:cxn modelId="{095190A9-422D-48F3-8DE7-EE225DAA2C98}" type="presParOf" srcId="{42A5A13E-898E-4F59-A209-C18007F351D3}" destId="{EE9EB8B8-8D4E-4DED-88CB-A31E3A93DDA9}" srcOrd="4" destOrd="0" presId="urn:microsoft.com/office/officeart/2005/8/layout/bProcess4"/>
    <dgm:cxn modelId="{07E98E08-7CFA-4FFB-A4B2-44AEB40A3851}" type="presParOf" srcId="{EE9EB8B8-8D4E-4DED-88CB-A31E3A93DDA9}" destId="{0432FA01-D025-45B6-9945-A0C9A204DB97}" srcOrd="0" destOrd="0" presId="urn:microsoft.com/office/officeart/2005/8/layout/bProcess4"/>
    <dgm:cxn modelId="{7E0A2057-0A8F-448E-9189-C1987EC9B25D}" type="presParOf" srcId="{EE9EB8B8-8D4E-4DED-88CB-A31E3A93DDA9}" destId="{CF758A12-696F-4BA3-B85E-F1DDDC95BED1}" srcOrd="1" destOrd="0" presId="urn:microsoft.com/office/officeart/2005/8/layout/bProcess4"/>
    <dgm:cxn modelId="{02D7A034-249C-473C-BEC7-F6AA35658D9F}" type="presParOf" srcId="{42A5A13E-898E-4F59-A209-C18007F351D3}" destId="{7B446A0F-2040-4DB8-AA9A-C359CB95AB02}" srcOrd="5" destOrd="0" presId="urn:microsoft.com/office/officeart/2005/8/layout/bProcess4"/>
    <dgm:cxn modelId="{08AD12B2-5B69-41EE-B4FE-8FB0A2E90035}" type="presParOf" srcId="{42A5A13E-898E-4F59-A209-C18007F351D3}" destId="{2B0E8EB5-710F-4B97-969D-43E62163844D}" srcOrd="6" destOrd="0" presId="urn:microsoft.com/office/officeart/2005/8/layout/bProcess4"/>
    <dgm:cxn modelId="{B14927A5-62BA-4127-BFE6-43135DB86928}" type="presParOf" srcId="{2B0E8EB5-710F-4B97-969D-43E62163844D}" destId="{DAA37DD8-0295-4BC3-A89E-35857CF73089}" srcOrd="0" destOrd="0" presId="urn:microsoft.com/office/officeart/2005/8/layout/bProcess4"/>
    <dgm:cxn modelId="{81F53B2E-3DFC-4545-899E-F20A764C6909}" type="presParOf" srcId="{2B0E8EB5-710F-4B97-969D-43E62163844D}" destId="{77E1A591-6E6B-4D67-8CF3-C822318D3435}" srcOrd="1" destOrd="0" presId="urn:microsoft.com/office/officeart/2005/8/layout/bProcess4"/>
    <dgm:cxn modelId="{A4C2F3AA-275A-4699-B0FD-3F291F7DD412}" type="presParOf" srcId="{42A5A13E-898E-4F59-A209-C18007F351D3}" destId="{552D6A85-5EF1-48D3-88C3-058384EB7354}" srcOrd="7" destOrd="0" presId="urn:microsoft.com/office/officeart/2005/8/layout/bProcess4"/>
    <dgm:cxn modelId="{2D6675D9-B399-40B6-84A0-671FBD145CAA}" type="presParOf" srcId="{42A5A13E-898E-4F59-A209-C18007F351D3}" destId="{20E25E0B-ECE9-4816-8CA9-EC14E62DD03C}" srcOrd="8" destOrd="0" presId="urn:microsoft.com/office/officeart/2005/8/layout/bProcess4"/>
    <dgm:cxn modelId="{1D6ACB6F-4BC6-43D5-89BC-7AC86A82CDF2}" type="presParOf" srcId="{20E25E0B-ECE9-4816-8CA9-EC14E62DD03C}" destId="{4C2469CF-C563-4AFF-8D30-DE06F3B26F65}" srcOrd="0" destOrd="0" presId="urn:microsoft.com/office/officeart/2005/8/layout/bProcess4"/>
    <dgm:cxn modelId="{0BD88DA9-829F-4A0A-81AA-6497845E45F0}" type="presParOf" srcId="{20E25E0B-ECE9-4816-8CA9-EC14E62DD03C}" destId="{CFF628EC-119F-42BD-ADFF-55610C6DD093}" srcOrd="1" destOrd="0" presId="urn:microsoft.com/office/officeart/2005/8/layout/bProcess4"/>
    <dgm:cxn modelId="{94FF7A15-F3B5-4ECE-810B-DF01B8AE3F52}" type="presParOf" srcId="{42A5A13E-898E-4F59-A209-C18007F351D3}" destId="{29132C49-BFB0-44EA-8C82-3AE5E2A7A27F}" srcOrd="9" destOrd="0" presId="urn:microsoft.com/office/officeart/2005/8/layout/bProcess4"/>
    <dgm:cxn modelId="{DACEC990-5F73-46E6-AAF4-491E86212F11}" type="presParOf" srcId="{42A5A13E-898E-4F59-A209-C18007F351D3}" destId="{E5D07904-7135-4148-98B4-1484840DAF0A}" srcOrd="10" destOrd="0" presId="urn:microsoft.com/office/officeart/2005/8/layout/bProcess4"/>
    <dgm:cxn modelId="{83EEC7C9-F0E3-4BEA-AF29-57574385D258}" type="presParOf" srcId="{E5D07904-7135-4148-98B4-1484840DAF0A}" destId="{43920E29-35A4-4AC5-A7E8-28D6D6EAE77E}" srcOrd="0" destOrd="0" presId="urn:microsoft.com/office/officeart/2005/8/layout/bProcess4"/>
    <dgm:cxn modelId="{1334A014-D713-4B1F-8A09-76778B886E95}" type="presParOf" srcId="{E5D07904-7135-4148-98B4-1484840DAF0A}" destId="{C1598A72-8C72-4015-8DAF-4B47029BE90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18518-4EB5-4C1E-BF8E-5BA5186830BB}">
      <dsp:nvSpPr>
        <dsp:cNvPr id="0" name=""/>
        <dsp:cNvSpPr/>
      </dsp:nvSpPr>
      <dsp:spPr>
        <a:xfrm>
          <a:off x="887640" y="227900"/>
          <a:ext cx="4958954" cy="20078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1DAE3D-419E-401B-A598-38D0AB6C7937}">
      <dsp:nvSpPr>
        <dsp:cNvPr id="0" name=""/>
        <dsp:cNvSpPr/>
      </dsp:nvSpPr>
      <dsp:spPr>
        <a:xfrm>
          <a:off x="431839" y="0"/>
          <a:ext cx="2230929" cy="1338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выпускников основной школы допущены к ГИА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 учащихся основного общего образования  успешно прошедших ГИА  </a:t>
          </a:r>
          <a:endParaRPr lang="ru-RU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044" y="39205"/>
        <a:ext cx="2152519" cy="1260147"/>
      </dsp:txXfrm>
    </dsp:sp>
    <dsp:sp modelId="{54183F0D-7EE7-4A2F-B360-44028763388F}">
      <dsp:nvSpPr>
        <dsp:cNvPr id="0" name=""/>
        <dsp:cNvSpPr/>
      </dsp:nvSpPr>
      <dsp:spPr>
        <a:xfrm rot="5400000">
          <a:off x="5662311" y="1033682"/>
          <a:ext cx="1693174" cy="20078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FD7E868-849D-41FA-9ABF-1F9D2D61F8E1}">
      <dsp:nvSpPr>
        <dsp:cNvPr id="0" name=""/>
        <dsp:cNvSpPr/>
      </dsp:nvSpPr>
      <dsp:spPr>
        <a:xfrm>
          <a:off x="5400409" y="0"/>
          <a:ext cx="2230929" cy="1338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Высокая привлекательность образовательной организации в глазах общественности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39614" y="39205"/>
        <a:ext cx="2152519" cy="1260147"/>
      </dsp:txXfrm>
    </dsp:sp>
    <dsp:sp modelId="{7B446A0F-2040-4DB8-AA9A-C359CB95AB02}">
      <dsp:nvSpPr>
        <dsp:cNvPr id="0" name=""/>
        <dsp:cNvSpPr/>
      </dsp:nvSpPr>
      <dsp:spPr>
        <a:xfrm rot="10800376">
          <a:off x="882843" y="1888600"/>
          <a:ext cx="4616384" cy="20078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758A12-696F-4BA3-B85E-F1DDDC95BED1}">
      <dsp:nvSpPr>
        <dsp:cNvPr id="0" name=""/>
        <dsp:cNvSpPr/>
      </dsp:nvSpPr>
      <dsp:spPr>
        <a:xfrm>
          <a:off x="4679004" y="1655639"/>
          <a:ext cx="2969389" cy="1358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100% педагогов, работающих в основной школе, используют в педагогической практике  современные образовательные технологии и новые подходы в обучении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8806" y="1695441"/>
        <a:ext cx="2889785" cy="1279339"/>
      </dsp:txXfrm>
    </dsp:sp>
    <dsp:sp modelId="{552D6A85-5EF1-48D3-88C3-058384EB7354}">
      <dsp:nvSpPr>
        <dsp:cNvPr id="0" name=""/>
        <dsp:cNvSpPr/>
      </dsp:nvSpPr>
      <dsp:spPr>
        <a:xfrm rot="5400000">
          <a:off x="615193" y="2768436"/>
          <a:ext cx="1706299" cy="20078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E1A591-6E6B-4D67-8CF3-C822318D3435}">
      <dsp:nvSpPr>
        <dsp:cNvPr id="0" name=""/>
        <dsp:cNvSpPr/>
      </dsp:nvSpPr>
      <dsp:spPr>
        <a:xfrm>
          <a:off x="431850" y="1655639"/>
          <a:ext cx="2230929" cy="1338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Сформирована практика «горизонтального обучения» среди педагогических работников, в том числе на основе обмена опытом.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055" y="1694844"/>
        <a:ext cx="2152519" cy="1260147"/>
      </dsp:txXfrm>
    </dsp:sp>
    <dsp:sp modelId="{29132C49-BFB0-44EA-8C82-3AE5E2A7A27F}">
      <dsp:nvSpPr>
        <dsp:cNvPr id="0" name=""/>
        <dsp:cNvSpPr/>
      </dsp:nvSpPr>
      <dsp:spPr>
        <a:xfrm rot="21556044">
          <a:off x="887460" y="3569589"/>
          <a:ext cx="4671658" cy="20078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F628EC-119F-42BD-ADFF-55610C6DD093}">
      <dsp:nvSpPr>
        <dsp:cNvPr id="0" name=""/>
        <dsp:cNvSpPr/>
      </dsp:nvSpPr>
      <dsp:spPr>
        <a:xfrm>
          <a:off x="431850" y="3371554"/>
          <a:ext cx="2230929" cy="1338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педагогов в профессиональных конкурсах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ОО в региональных конкурсах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055" y="3410759"/>
        <a:ext cx="2152519" cy="1260147"/>
      </dsp:txXfrm>
    </dsp:sp>
    <dsp:sp modelId="{C1598A72-8C72-4015-8DAF-4B47029BE909}">
      <dsp:nvSpPr>
        <dsp:cNvPr id="0" name=""/>
        <dsp:cNvSpPr/>
      </dsp:nvSpPr>
      <dsp:spPr>
        <a:xfrm>
          <a:off x="4896341" y="3311823"/>
          <a:ext cx="2665603" cy="1338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Распространение опыта реализации проекта в начальную школу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35546" y="3351028"/>
        <a:ext cx="2587193" cy="1260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B8B1C-868B-4C2F-9582-42FE70E8A003}" type="datetimeFigureOut">
              <a:rPr lang="ru-RU" smtClean="0"/>
              <a:t>29.12.2020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9C2E2-15DA-499C-BE00-35BFB3C9F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22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20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26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Мы ожидаем от данного проекта внедрение модели «Школа равных возможностей», реализации программы «Открытые родительские встречи», повышение мотивации педагогов и родителей в улучшении образовательных результатов учащихся, ИТвО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F10C2E-C0EA-4CCF-90DC-5BDA4D5DC2B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нашем проекте заинтересованы родители учащихся основной школы, департамент образования, учреждения СПО.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E23CC2-D0A6-48E6-B90A-6C66BE5F94B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C9734E-4F17-4A7A-BDC2-A13990E0742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Мы предполагаем, что после завершения проекта, опыт, полученный в результате его реализации, будет в дальнейшем обеспечивать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020D74-E201-445E-80D5-770DEB65A62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Проанализировав существующую ситуацию, мы задались вопросом, какие необходимо создать условия для повышения образовательных результатов обучающихся основной школы. Ответом на этот вопрос стал проект «Школа равных возможностей»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5F5833-A26B-453A-81C1-2184DAFD9D8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1CEC7D-E7FD-4286-BACD-141EC066065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7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Целью проекта является обеспечение устойчиво положительной динамики образовательных результатов учащихся 7-ых классов, испытывающих трудности в обучении, посредством внедрения модели поддерживающей образовательной среды «Школа равных возможностей».</a:t>
            </a:r>
          </a:p>
          <a:p>
            <a:r>
              <a:rPr lang="ru-RU" altLang="ru-RU" dirty="0" smtClean="0"/>
              <a:t>Основным показателем достижения данной цели станут образовательные результаты учащихся 7-х классов, </a:t>
            </a:r>
            <a:r>
              <a:rPr lang="ru-RU" altLang="ru-RU" dirty="0" err="1" smtClean="0"/>
              <a:t>ИТвО</a:t>
            </a:r>
            <a:r>
              <a:rPr lang="ru-RU" altLang="ru-RU" dirty="0" smtClean="0"/>
              <a:t>, как предметные, так и метапредметные. </a:t>
            </a:r>
          </a:p>
          <a:p>
            <a:r>
              <a:rPr lang="ru-RU" altLang="ru-RU" dirty="0" smtClean="0"/>
              <a:t>В рамках проекта будут отслежены и косвенные показатели, связанные с мотивационной сферой как педагогов, так и родителей. </a:t>
            </a:r>
          </a:p>
          <a:p>
            <a:endParaRPr lang="ru-RU" alt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1CEC7D-E7FD-4286-BACD-141EC066065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360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Задачи проекта напрямую связаны с ожидаемыми результатами.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8D7409-E0D9-4BD2-9310-9E9FB9798DC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Реализация проекта будет осуществляться циклично: учительские триады в течении 2-х недель посещают уроки с одним чек-листом, затем, после рефлексии, начинают работать СРП и осуществляться деятельность детских триад.  Параллельно реализуется программа «Открытые встречи» и </a:t>
            </a:r>
            <a:r>
              <a:rPr lang="ru-RU" altLang="ru-RU" dirty="0" err="1" smtClean="0"/>
              <a:t>коуч</a:t>
            </a:r>
            <a:r>
              <a:rPr lang="ru-RU" altLang="ru-RU" dirty="0" smtClean="0"/>
              <a:t>-консультирование. </a:t>
            </a:r>
          </a:p>
          <a:p>
            <a:r>
              <a:rPr lang="ru-RU" altLang="ru-RU" dirty="0" smtClean="0"/>
              <a:t>Через месяц учительские триады  вновь посещают уроки друг друга, но с новым чек листом. И цикл повторяется. При этом происходит расширение и углубление педагогических задач. </a:t>
            </a:r>
          </a:p>
          <a:p>
            <a:r>
              <a:rPr lang="ru-RU" altLang="ru-RU" dirty="0" smtClean="0"/>
              <a:t>Реализация модели постоянно сопровождается диагностической деятельностью. </a:t>
            </a:r>
          </a:p>
          <a:p>
            <a:r>
              <a:rPr lang="ru-RU" altLang="ru-RU" dirty="0" smtClean="0"/>
              <a:t>Данный цикл будет осуществлен дважды: в 1 полугодии 2019 года и во 2 полугодии, так же в параллели 7-х классов. При этом, устойчивость результатов будет отслежена в дек.2019 года по итогам обучения учеников 8-х классов, которые участвовали в реализации проекта в 2018-19 учебном году. </a:t>
            </a:r>
          </a:p>
          <a:p>
            <a:r>
              <a:rPr lang="ru-RU" altLang="ru-RU" dirty="0" smtClean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E4FF83-16BF-44D3-89E3-07B0D66B00E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Реализация проекта будет осуществляться циклично: учительские триады в течении 2-х недель посещают уроки с одним чек-листом, затем, после рефлексии, начинают работать СРП и осуществляться деятельность детских триад.  Параллельно реализуется программа «Открытые встречи» и коуч-консультирование. </a:t>
            </a:r>
          </a:p>
          <a:p>
            <a:r>
              <a:rPr lang="ru-RU" altLang="ru-RU" smtClean="0"/>
              <a:t>Через месяц учительские триады  вновь посещают уроки друг друга, но с новым чек листом. И цикл повторяется. При этом происходит расширение и углубление педагогических задач. </a:t>
            </a:r>
          </a:p>
          <a:p>
            <a:r>
              <a:rPr lang="ru-RU" altLang="ru-RU" smtClean="0"/>
              <a:t>Реализация модели постоянно сопровождается диагностической деятельностью. </a:t>
            </a:r>
          </a:p>
          <a:p>
            <a:r>
              <a:rPr lang="ru-RU" altLang="ru-RU" smtClean="0"/>
              <a:t>Данный цикл будет осуществлен дважды: в 1 полугодии 2019 года и во 2 полугодии, так же в параллели 7-х классов. При этом, устойчивость результатов будет отслежена в дек.2019 года по итогам обучения учеников 8-х классов, которые участвовали в реализации проекта в 2018-19 учебном году. </a:t>
            </a:r>
          </a:p>
          <a:p>
            <a:r>
              <a:rPr lang="ru-RU" altLang="ru-RU" smtClean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E4FF83-16BF-44D3-89E3-07B0D66B00E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Одним из ключевых аспектов нашего проекта являются коуч-консультации под руководством педагога-психолога, владеющего коуч-технологией.  В коде данных консультаций будет осуществляться планирование и рефлексия учебной деятельности и результатов. </a:t>
            </a:r>
          </a:p>
          <a:p>
            <a:endParaRPr lang="ru-RU" altLang="ru-RU" smtClean="0"/>
          </a:p>
          <a:p>
            <a:r>
              <a:rPr lang="ru-RU" altLang="ru-RU" smtClean="0"/>
              <a:t>Реализация программы «Открытые встречи»  будет способствовать формированию родительской компетентности.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ED30DD-C590-4933-877B-6EB866C3C73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Так в ходе реализации кураторской методики определены триады, каждая из которых состоит их двух учителей, работающих в 7-х классах, и куратора (педагога, владеющего технологией кураторства),  педагоги на основе чек-листов посещают уроки друг друга в течение двух недель, а затем встречаются и обсуждают результаты наблюдений. Так как эту методику мы уже апробировали, то можем с уверенностью сказать, что в ходе саморефлексии своей деятельности у педагогов меняется взгляд на преподавание, а фокус его внимания смещается на детей, ИТвО.</a:t>
            </a:r>
          </a:p>
          <a:p>
            <a:r>
              <a:rPr lang="ru-RU" altLang="ru-RU" smtClean="0"/>
              <a:t>   А также педагоги, работающие в каждом 7 классе, в ходе совместных встреч моделируют урок в соответствии с требованиями дифференцированного и индивидуально обучения.  В результате ребенок, ИТвО,  находится в зоне вытянутой руки педагога.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61432B-8AA5-4BD5-B410-F4D257CAD16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29.12.2020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591055"/>
              </p:ext>
            </p:extLst>
          </p:nvPr>
        </p:nvGraphicFramePr>
        <p:xfrm>
          <a:off x="849436" y="760326"/>
          <a:ext cx="7865967" cy="4991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6380">
                  <a:extLst>
                    <a:ext uri="{9D8B030D-6E8A-4147-A177-3AD203B41FA5}">
                      <a16:colId xmlns:a16="http://schemas.microsoft.com/office/drawing/2014/main" xmlns="" val="3452886001"/>
                    </a:ext>
                  </a:extLst>
                </a:gridCol>
                <a:gridCol w="5799587">
                  <a:extLst>
                    <a:ext uri="{9D8B030D-6E8A-4147-A177-3AD203B41FA5}">
                      <a16:colId xmlns:a16="http://schemas.microsoft.com/office/drawing/2014/main" xmlns="" val="4055115307"/>
                    </a:ext>
                  </a:extLst>
                </a:gridCol>
              </a:tblGrid>
              <a:tr h="143115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 </a:t>
                      </a:r>
                      <a:r>
                        <a:rPr lang="ru-RU" sz="1600" b="1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(полное):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Внедрение  модели поддерживающей образовательной среды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Школа равных возможностей» МБУ «Школа № 89» и МБУ школ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 33, 56 с низкими образовательными результатами</a:t>
                      </a:r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направленной на повышение образовательных результатов  учащихся 6-7 классов, испытывающих трудности в обучении.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5187949"/>
                  </a:ext>
                </a:extLst>
              </a:tr>
              <a:tr h="94060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 </a:t>
                      </a:r>
                      <a:r>
                        <a:rPr lang="ru-RU" sz="16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(сокращенное):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Внедрение  модели поддерживающей</a:t>
                      </a:r>
                      <a:r>
                        <a:rPr lang="ru-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образовательной среды «Школа равных возможностей» 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МБУ «Школа № 89»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МБУ школы</a:t>
                      </a:r>
                      <a:r>
                        <a:rPr lang="ru-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 33, 56 с низкими образовательными результатами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1537291"/>
                  </a:ext>
                </a:extLst>
              </a:tr>
              <a:tr h="104821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МОУ- разработчиков проектной идеи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муниципальное бюджетное общеобразовательное учреждение городского округа Тольятти «Школа с углубленным изучением отдельных предметов № 89 имени В.И. Исакова»,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школы с низкими образовательными результата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ми: муниципальное бюджетное общеобразовательное учреждение городского округа Тольятти "Школа № 33 имени Г.М. Гершензона",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муниципальное бюджетное общеобразовательное учреждение городского округа Тольятти "Школа № 56"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0845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начала и окончания  проекта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декабрь 2020 г. – декабрь 2021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683"/>
            <a:ext cx="896166" cy="72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6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118295" y="296106"/>
            <a:ext cx="7993508" cy="972654"/>
          </a:xfrm>
        </p:spPr>
        <p:txBody>
          <a:bodyPr>
            <a:noAutofit/>
          </a:bodyPr>
          <a:lstStyle/>
          <a:p>
            <a:pPr algn="ctr"/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4</a:t>
            </a:r>
            <a:r>
              <a:rPr lang="ru-RU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Создать творческую группу педагогов «Сообщество развивающихся профессионалов» (СРП), деятельность которой направлена на повышение образовательных результатов, учащихся, испытывающих трудности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бучении.</a:t>
            </a:r>
            <a:br>
              <a:rPr lang="ru-RU" alt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5705158"/>
              </p:ext>
            </p:extLst>
          </p:nvPr>
        </p:nvGraphicFramePr>
        <p:xfrm>
          <a:off x="250825" y="1628800"/>
          <a:ext cx="8713662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93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98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474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0882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36103">
                <a:tc row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 горизонтального профессионального роста учителя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40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Кураторская методика 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Распространение эффективного опыта в ходе совместного планирования и анализа урока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Регулярные встречи пар учителей, близких по поставленным задачам проф. развития по чек-листам.</a:t>
                      </a:r>
                    </a:p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деятельности триады «</a:t>
                      </a: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Куратор – Учитель»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 в неделю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Сформированы навыки взаимной экспертизы и консультирования.</a:t>
                      </a:r>
                    </a:p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 уровень тревоги и страха перед инновацией.</a:t>
                      </a:r>
                    </a:p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Вырос общий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потенциал </a:t>
                      </a:r>
                      <a:r>
                        <a:rPr lang="ru-RU" sz="13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коллектива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990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Сообщество развивающихся профессионалов  (СРП)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практики преподавания с целью улучшения образовательных результатов учащихся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Встречи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учителей-предметников, работающих в одном классе, направленны на: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совместное планирование, рефлексию и оценку преподавания;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 урока в соответствии с требованиями дифференцированного и индивидуального обучения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Разработаны технологические карты урока.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Вырос общий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потенциал  педагогического коллектива</a:t>
                      </a:r>
                      <a:endParaRPr lang="ru-RU" sz="13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позитивный климат школы.</a:t>
                      </a: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CDB0E-9FE3-416C-BF0D-130E48EF8821}" type="slidenum">
              <a:rPr lang="ru-RU"/>
              <a:pPr>
                <a:defRPr/>
              </a:pPr>
              <a:t>10</a:t>
            </a:fld>
            <a:endParaRPr lang="ru-RU"/>
          </a:p>
        </p:txBody>
      </p:sp>
      <p:pic>
        <p:nvPicPr>
          <p:cNvPr id="13317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988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0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2CD78DD-DAD2-4200-BDF2-DBC9EA7ABA95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Заголовок 5"/>
          <p:cNvSpPr txBox="1">
            <a:spLocks/>
          </p:cNvSpPr>
          <p:nvPr/>
        </p:nvSpPr>
        <p:spPr bwMode="auto">
          <a:xfrm>
            <a:off x="1763713" y="153988"/>
            <a:ext cx="5761037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334945"/>
              </p:ext>
            </p:extLst>
          </p:nvPr>
        </p:nvGraphicFramePr>
        <p:xfrm>
          <a:off x="179512" y="980728"/>
          <a:ext cx="8712968" cy="5688632"/>
        </p:xfrm>
        <a:graphic>
          <a:graphicData uri="http://schemas.openxmlformats.org/drawingml/2006/table">
            <a:tbl>
              <a:tblPr firstRow="1" bandRow="1"/>
              <a:tblGrid>
                <a:gridCol w="5599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530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68863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Внедрена модель поддерживающей образовательной среды «Школа равных возможностей», направленной на повышение образовательных результатов, учащихся, испытывающих трудности в обучении.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Внедрены методические материалы: методические рекомендации по внедрению новых технологий профессионального взаимодействия,  чек-листы, технологические карты учебных занятий и пр.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Внедрена психолого-педагогическая программа «Открытые родительские встречи».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Создано сетевое объединение учителей МБУ 33,56,89 «Сообщество развивающихся профессионалов» (СРП), деятельность </a:t>
                      </a: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которого </a:t>
                      </a: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направлена на повышение образовательных </a:t>
                      </a: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 </a:t>
                      </a: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учащихся, испытывающих трудности в обучении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245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988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16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6463145" y="6360946"/>
            <a:ext cx="2087130" cy="3605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Заголовок 1"/>
          <p:cNvSpPr txBox="1">
            <a:spLocks/>
          </p:cNvSpPr>
          <p:nvPr/>
        </p:nvSpPr>
        <p:spPr bwMode="auto">
          <a:xfrm>
            <a:off x="1763713" y="153988"/>
            <a:ext cx="67865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38089"/>
              </p:ext>
            </p:extLst>
          </p:nvPr>
        </p:nvGraphicFramePr>
        <p:xfrm>
          <a:off x="250826" y="722255"/>
          <a:ext cx="8785226" cy="5659074"/>
        </p:xfrm>
        <a:graphic>
          <a:graphicData uri="http://schemas.openxmlformats.org/drawingml/2006/table">
            <a:tbl>
              <a:tblPr firstRow="1" bandRow="1"/>
              <a:tblGrid>
                <a:gridCol w="4327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0320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675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3932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образования администрации городского округа Тольятти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Лебедева  Л.М., руководитель департамента образования.</a:t>
                      </a:r>
                    </a:p>
                    <a:p>
                      <a:r>
                        <a:rPr lang="ru-RU" sz="1100" b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Гайнутдинова</a:t>
                      </a:r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Н.В., главный специалист отдела общего и дополнительного образования </a:t>
                      </a:r>
                      <a:r>
                        <a:rPr lang="ru-RU" sz="11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департамента образования, руководитель  портфеля «Эффективный педагог сегодня – успешный ребенок завтра»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Уникальность муниципальных образовательных организаций ;</a:t>
                      </a:r>
                    </a:p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качества образования учащихся;</a:t>
                      </a:r>
                    </a:p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Внедрены новые подходы к обучению, способствующие</a:t>
                      </a:r>
                      <a:r>
                        <a:rPr lang="ru-RU" sz="11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повышению привлекательности образовательной деятельности и учебной мотивации обучающихся. </a:t>
                      </a:r>
                    </a:p>
                    <a:p>
                      <a:r>
                        <a:rPr lang="ru-RU" sz="11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Внедрены новые образовательные модели, методы обучения, СОТ, способствующие повышению качества </a:t>
                      </a:r>
                      <a:endParaRPr lang="ru-RU" sz="11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552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Председатели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родительских комитетов школ-участников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проекта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Ребенок, успешно освоивший программу основного общего образования, уверенно прошедший ГИА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552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 СПО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Тольятти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Руководители СПО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Ребенок, успешно  освоивший программу основного общего образования, уверенно прошедший ГИА , который успешно продолжит  обучение в СПО</a:t>
                      </a: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552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 образовательной организации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Руководители школ-участников проекта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основного  общего образования мотивированы на учебу.</a:t>
                      </a:r>
                    </a:p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профессионального мастерства педагогов за счет горизонтального обучения.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81825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1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КДН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Ермишина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С.К., председатель КДН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уровня девиации учащихся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6-7 классов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07377"/>
                  </a:ext>
                </a:extLst>
              </a:tr>
            </a:tbl>
          </a:graphicData>
        </a:graphic>
      </p:graphicFrame>
      <p:pic>
        <p:nvPicPr>
          <p:cNvPr id="18472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153989"/>
            <a:ext cx="671512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7886700" cy="64928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проекта </a:t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BED48-0D5E-43DD-A9D7-1018507BBB3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637"/>
              </p:ext>
            </p:extLst>
          </p:nvPr>
        </p:nvGraphicFramePr>
        <p:xfrm>
          <a:off x="179388" y="765175"/>
          <a:ext cx="8831262" cy="5217549"/>
        </p:xfrm>
        <a:graphic>
          <a:graphicData uri="http://schemas.openxmlformats.org/drawingml/2006/table">
            <a:tbl>
              <a:tblPr firstRow="1" bandRow="1"/>
              <a:tblGrid>
                <a:gridCol w="540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44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227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7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43979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Бюджетные источники финансирования, руб.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Город / Область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финансирования, руб.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2989"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Общие организационные мероприятия по проекту</a:t>
                      </a:r>
                      <a:endParaRPr lang="ru-RU" sz="16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4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b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Повышение квалификации педагогов по темам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«Мастерство куратора», «</a:t>
                      </a:r>
                      <a:r>
                        <a:rPr lang="ru-RU" sz="1400" b="0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Коуч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образовании»</a:t>
                      </a: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                 /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15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b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педагогов-участников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проекта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                 /     100 000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301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 b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Тиражирование чек-листов, других  дидактических и методических материалов</a:t>
                      </a: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               /       7 500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15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 b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оргтехники (МФУ, ноутбуки – 3 шт.)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50 000 / 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475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200 500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1" marB="45721"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669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84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86700" cy="8636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функционирования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проекта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164434"/>
              </p:ext>
            </p:extLst>
          </p:nvPr>
        </p:nvGraphicFramePr>
        <p:xfrm>
          <a:off x="539750" y="1557338"/>
          <a:ext cx="8352730" cy="471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39DD7-821A-46DC-B2B6-5824A41AF28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115888"/>
            <a:ext cx="13477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083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851900" cy="5048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Предпосылки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реализации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проекта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</p:txBody>
      </p:sp>
      <p:sp>
        <p:nvSpPr>
          <p:cNvPr id="819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1409EF24-9F37-4554-A56D-8151B017A00C}" type="slidenum">
              <a:rPr lang="ru-RU" altLang="ru-RU" sz="1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96" name="Группа 10"/>
          <p:cNvGrpSpPr>
            <a:grpSpLocks/>
          </p:cNvGrpSpPr>
          <p:nvPr/>
        </p:nvGrpSpPr>
        <p:grpSpPr bwMode="auto">
          <a:xfrm>
            <a:off x="331741" y="1061323"/>
            <a:ext cx="8642350" cy="5369235"/>
            <a:chOff x="1632418" y="2996871"/>
            <a:chExt cx="6756007" cy="3459318"/>
          </a:xfrm>
        </p:grpSpPr>
        <p:sp>
          <p:nvSpPr>
            <p:cNvPr id="12" name="Прямоугольник 11">
              <a:extLst/>
            </p:cNvPr>
            <p:cNvSpPr/>
            <p:nvPr/>
          </p:nvSpPr>
          <p:spPr>
            <a:xfrm>
              <a:off x="1632418" y="2996871"/>
              <a:ext cx="2783565" cy="1873368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42900" indent="-342900" algn="just">
                <a:buFont typeface="Arial" panose="020B0604020202020204" pitchFamily="34" charset="0"/>
                <a:buChar char="•"/>
                <a:defRPr/>
              </a:pP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«…вхождение </a:t>
              </a: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Российской Федерации в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число 10 </a:t>
              </a: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ведущих стран мира по качеству общего образования посредством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обновления содержания </a:t>
              </a: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технологий преподавания общеобразовательных программ, вовлечения всех участников системы образования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…в </a:t>
              </a: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развитие системы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общего образования …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  <a:defRPr/>
              </a:pP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внедрение </a:t>
              </a: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российских школах новых методов обучения и воспитания, современных образовательных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технологий» </a:t>
              </a:r>
            </a:p>
            <a:p>
              <a:pPr algn="just">
                <a:defRPr/>
              </a:pP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(Федеральный проект</a:t>
              </a:r>
            </a:p>
            <a:p>
              <a:pPr algn="just">
                <a:defRPr/>
              </a:pPr>
              <a:r>
                <a:rPr lang="ru-RU" sz="13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«Современная школа»)</a:t>
              </a:r>
            </a:p>
            <a:p>
              <a:pPr marL="342900" indent="-342900" algn="ctr">
                <a:defRPr/>
              </a:pPr>
              <a:endParaRPr lang="ru-RU" sz="1200" dirty="0">
                <a:solidFill>
                  <a:schemeClr val="accent1">
                    <a:lumMod val="75000"/>
                  </a:schemeClr>
                </a:solidFill>
                <a:cs typeface="Arial" charset="0"/>
              </a:endParaRPr>
            </a:p>
          </p:txBody>
        </p:sp>
        <p:sp>
          <p:nvSpPr>
            <p:cNvPr id="13" name="Прямоугольник 12">
              <a:extLst/>
            </p:cNvPr>
            <p:cNvSpPr/>
            <p:nvPr/>
          </p:nvSpPr>
          <p:spPr>
            <a:xfrm>
              <a:off x="5149414" y="2996871"/>
              <a:ext cx="3239011" cy="1810154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6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Снижение уровня обученности или стабильно низкий уровень обученности (ниже 50%) обучающихся 5-9 классов за последние годы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Качество обучения учащихся снижается при переходе в среднее звено, особенно эта тенденция проявляется в 6-7 классах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3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Низкий процент педагогов используют в работе современные образовательные технологии и новые подходы к достижению качества образовательных результатов:</a:t>
              </a:r>
            </a:p>
            <a:p>
              <a:pPr>
                <a:defRPr/>
              </a:pPr>
              <a:r>
                <a:rPr lang="ru-RU" sz="12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МБУ 89 – 69%</a:t>
              </a:r>
            </a:p>
            <a:p>
              <a:pPr>
                <a:defRPr/>
              </a:pPr>
              <a:r>
                <a:rPr lang="ru-RU" sz="12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МБУ 33 – 48%</a:t>
              </a:r>
            </a:p>
            <a:p>
              <a:pPr>
                <a:defRPr/>
              </a:pPr>
              <a:r>
                <a:rPr lang="ru-RU" sz="1200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МБУ 56 – 41%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endParaRPr lang="ru-RU" sz="1400" b="1" dirty="0">
                <a:solidFill>
                  <a:schemeClr val="accent1">
                    <a:lumMod val="75000"/>
                  </a:schemeClr>
                </a:solidFill>
                <a:cs typeface="Arial" charset="0"/>
              </a:endParaRPr>
            </a:p>
          </p:txBody>
        </p:sp>
        <p:cxnSp>
          <p:nvCxnSpPr>
            <p:cNvPr id="14" name="Прямая со стрелкой 13">
              <a:extLst/>
            </p:cNvPr>
            <p:cNvCxnSpPr/>
            <p:nvPr/>
          </p:nvCxnSpPr>
          <p:spPr>
            <a:xfrm>
              <a:off x="4415983" y="3701583"/>
              <a:ext cx="650284" cy="0"/>
            </a:xfrm>
            <a:prstGeom prst="straightConnector1">
              <a:avLst/>
            </a:prstGeom>
            <a:ln w="920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5">
              <a:extLst/>
            </p:cNvPr>
            <p:cNvSpPr/>
            <p:nvPr/>
          </p:nvSpPr>
          <p:spPr>
            <a:xfrm>
              <a:off x="1855538" y="5712834"/>
              <a:ext cx="5905921" cy="74335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Какие </a:t>
              </a:r>
              <a:r>
                <a:rPr lang="ru-RU" sz="15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условия необходимо </a:t>
              </a:r>
              <a:r>
                <a:rPr lang="ru-RU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создать </a:t>
              </a:r>
              <a:r>
                <a:rPr lang="ru-RU" sz="15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образовательной организации для повышения образовательных результатов  обучающихся основной школы, в том числе испытывающих трудности в обучении</a:t>
              </a:r>
              <a:r>
                <a:rPr lang="ru-RU" sz="15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  <a:endParaRPr lang="ru-RU" sz="15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трелка вниз 7">
              <a:extLst/>
            </p:cNvPr>
            <p:cNvSpPr/>
            <p:nvPr/>
          </p:nvSpPr>
          <p:spPr>
            <a:xfrm>
              <a:off x="3113306" y="4979071"/>
              <a:ext cx="3312230" cy="624932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8197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988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76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D43B852E-E31A-4B61-A3A2-484526E81DA9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234111" y="736775"/>
          <a:ext cx="8730377" cy="5962287"/>
        </p:xfrm>
        <a:graphic>
          <a:graphicData uri="http://schemas.openxmlformats.org/drawingml/2006/table">
            <a:tbl>
              <a:tblPr firstRow="1" bandRow="1"/>
              <a:tblGrid>
                <a:gridCol w="42658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20803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проекта:</a:t>
                      </a:r>
                      <a:r>
                        <a:rPr lang="ru-RU" sz="14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Обеспечить к декабрю 2021 года  положительную динамику образовательных результатов учащихся 6-7-ых классов, испытывающих трудности в обучении, посредством внедрения модели поддерживающей образовательной среды «Школа равных возможностей» в школах участников</a:t>
                      </a:r>
                      <a:r>
                        <a:rPr lang="ru-RU" sz="16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 (МБУ № 89, 33, 56) </a:t>
                      </a:r>
                      <a:r>
                        <a:rPr lang="ru-RU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709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Период, год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768"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2020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Декабрь 202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63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1.Доля обучающихся 6-7 классов, освоивших требования образовательного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стандарта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уровню подготовки (относительно итогов 2019-2020 учебного года).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89 - 90%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38-40%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89 - 92%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40-43%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89 - 95%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43-45%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89 - 95%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45-50%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6393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Доля обучающихся 6-7-х классов, испытывающих трудности в обучении, которые повысили уровень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результатов (с нарастающим эффектом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относительно итогов 2019-2020 учебного года)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89 - 12%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8%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89 - 15%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10%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89 - 18%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12%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89 - 23%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15%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6393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учащихся 6-7 классов, показавших положительную динамику качества и успеваемости обучения 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(относительно итогов 2019-2020 учебного года).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89 - 52%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20-23%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89 - 55%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23-25%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89 - 60%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25-28%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89 - 62%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28-30%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12459">
                <a:tc>
                  <a:txBody>
                    <a:bodyPr/>
                    <a:lstStyle/>
                    <a:p>
                      <a:pPr algn="just"/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Д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оля учащихся 6-7 классов, испытывающих трудности в обучении, которые повысили уровень продуктивной учебной мотивации (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овокупность показателей познавательная активность, тревожность, негативные эмоциональные переживания дают возможность сделать выводы об уровне учебной мотивации; с нарастающим эффектом)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89 - 18%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8%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89 - 20%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10%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89 - 25%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15%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№ 89 - 25%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ШНОР – 15%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282" name="Заголовок 5"/>
          <p:cNvSpPr txBox="1">
            <a:spLocks/>
          </p:cNvSpPr>
          <p:nvPr/>
        </p:nvSpPr>
        <p:spPr bwMode="auto">
          <a:xfrm>
            <a:off x="1547813" y="139700"/>
            <a:ext cx="678656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Целеполагание проекта  </a:t>
            </a:r>
          </a:p>
        </p:txBody>
      </p:sp>
      <p:pic>
        <p:nvPicPr>
          <p:cNvPr id="9283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153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6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D43B852E-E31A-4B61-A3A2-484526E81DA9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737514"/>
              </p:ext>
            </p:extLst>
          </p:nvPr>
        </p:nvGraphicFramePr>
        <p:xfrm>
          <a:off x="234111" y="736775"/>
          <a:ext cx="8730377" cy="5055957"/>
        </p:xfrm>
        <a:graphic>
          <a:graphicData uri="http://schemas.openxmlformats.org/drawingml/2006/table">
            <a:tbl>
              <a:tblPr firstRow="1" bandRow="1"/>
              <a:tblGrid>
                <a:gridCol w="46979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20803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проекта:</a:t>
                      </a:r>
                      <a:r>
                        <a:rPr lang="ru-RU" sz="14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Обеспечить к декабрю 2021 года  положительную динамику образовательных результатов учащихся 6-7-ых классов, испытывающих трудности в обучении, посредством внедрения модели поддерживающей образовательной среды «Школа равных возможностей» в школах участников</a:t>
                      </a:r>
                      <a:r>
                        <a:rPr lang="ru-RU" sz="16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 (МБУ № 89, 33, 56) </a:t>
                      </a:r>
                      <a:r>
                        <a:rPr lang="ru-RU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0064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709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Период, год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768"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2020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Декабрь 202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3297">
                <a:tc>
                  <a:txBody>
                    <a:bodyPr/>
                    <a:lstStyle/>
                    <a:p>
                      <a:pPr marL="228600" marR="0" lvl="0" indent="-228600" algn="just" defTabSz="1006475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3814">
                <a:tc>
                  <a:txBody>
                    <a:bodyPr/>
                    <a:lstStyle/>
                    <a:p>
                      <a:pPr marL="228600" marR="0" lvl="0" indent="-228600" algn="just" defTabSz="1006475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Доля педагогов, работающих в 6-7 классах, которые обеспечили повышение качества знаний и уровень обученности учащихся по своему предмету.</a:t>
                      </a:r>
                    </a:p>
                    <a:p>
                      <a:pPr marL="228600" marR="0" lvl="0" indent="-228600" algn="just" defTabSz="1006475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Доля педагогов, работающих в 6-7 классах, включенных в «горизонтальное обучение», в том числе на основе обмена опыта.</a:t>
                      </a:r>
                    </a:p>
                    <a:p>
                      <a:pPr marL="228600" marR="0" lvl="0" indent="-228600" algn="just" defTabSz="1006475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Доля родителей (законных представителей) детей 6-7 классов, испытывающих трудности в обучении, получивших психолого-педагогическую, методическую и консультативную помощь по вопросам повышения качества и успеваемости детей.</a:t>
                      </a:r>
                    </a:p>
                    <a:p>
                      <a:pPr marL="228600" marR="0" lvl="0" indent="-228600" algn="just" defTabSz="1006475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Доля родителей (законных представителей) детей 6-7 классов, испытывающих трудности в обучении, положительно оценивших качество психолого-педагогической, методической и консультативной помощи по вопросам повышения качества и успеваемости детей.</a:t>
                      </a: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Аналитические</a:t>
                      </a:r>
                      <a:endParaRPr lang="ru-RU" sz="12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2" marB="45722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50%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70%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90%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282" name="Заголовок 5"/>
          <p:cNvSpPr txBox="1">
            <a:spLocks/>
          </p:cNvSpPr>
          <p:nvPr/>
        </p:nvSpPr>
        <p:spPr bwMode="auto">
          <a:xfrm>
            <a:off x="1547813" y="139700"/>
            <a:ext cx="678656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Целеполагание проекта  </a:t>
            </a:r>
          </a:p>
        </p:txBody>
      </p:sp>
      <p:pic>
        <p:nvPicPr>
          <p:cNvPr id="9283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153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8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2E2E9F5-7E0F-4F52-A8EA-F5CB9D3EEC4B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Заголовок 1"/>
          <p:cNvSpPr txBox="1">
            <a:spLocks/>
          </p:cNvSpPr>
          <p:nvPr/>
        </p:nvSpPr>
        <p:spPr bwMode="auto">
          <a:xfrm>
            <a:off x="773113" y="384175"/>
            <a:ext cx="838993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62A7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Идея проекта</a:t>
            </a:r>
          </a:p>
        </p:txBody>
      </p:sp>
      <p:sp>
        <p:nvSpPr>
          <p:cNvPr id="11268" name="Объект 2"/>
          <p:cNvSpPr txBox="1">
            <a:spLocks/>
          </p:cNvSpPr>
          <p:nvPr/>
        </p:nvSpPr>
        <p:spPr bwMode="auto">
          <a:xfrm>
            <a:off x="773113" y="1858963"/>
            <a:ext cx="6391275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006475" eaLnBrk="0" hangingPunct="0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50825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8888" indent="-250825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763713" indent="-250825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266950" indent="-250825" defTabSz="1006475" eaLnBrk="0" hangingPunct="0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724150" indent="-250825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81350" indent="-250825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638550" indent="-250825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95750" indent="-250825" defTabSz="1006475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Wingdings 2" pitchFamily="18" charset="2"/>
              <a:buChar char="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1100"/>
              </a:spcBef>
              <a:buFont typeface="Arial" pitchFamily="34" charset="0"/>
              <a:buNone/>
            </a:pPr>
            <a:r>
              <a:rPr lang="ru-RU" altLang="ru-RU" sz="2000" i="1">
                <a:solidFill>
                  <a:srgbClr val="8996B1"/>
                </a:solidFill>
                <a:latin typeface="Calibri Light" pitchFamily="34" charset="0"/>
              </a:rPr>
              <a:t> 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019675"/>
              </p:ext>
            </p:extLst>
          </p:nvPr>
        </p:nvGraphicFramePr>
        <p:xfrm>
          <a:off x="251519" y="1196752"/>
          <a:ext cx="8568953" cy="5577840"/>
        </p:xfrm>
        <a:graphic>
          <a:graphicData uri="http://schemas.openxmlformats.org/drawingml/2006/table">
            <a:tbl>
              <a:tblPr firstRow="1" bandRow="1"/>
              <a:tblGrid>
                <a:gridCol w="13939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750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8997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Задачи   проекта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Внедрить модель поддерживающей образовательной среды «Школа равных возможностей», направленной на повышение образовательных результатов, учащихся, испытывающих трудности в обучении.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Внедрить методическое обеспечение модели поддерживающей образовательной среды «Школа равных возможностей» (чек-листы, опросники, анкеты, технологические карты урока)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Внедрить психолого-педагогическую программу «Открытые родительские встречи» для родителей, чьи дети испытывают трудности в обучении.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сетевое сообщество педагогов МБУ 33, 56, 89 «Сообщество развивающихся профессионалов» (СРП), деятельность которого направлена на повышение образовательных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учащихся, испытывающих трудности в обучении.</a:t>
                      </a: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marR="0" lvl="0" indent="-45720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1270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988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1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 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Внедрить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поддерживающей образовательной среды «Школа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равных возможностей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направленной на повышение образовательных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испытывающих трудности в обучении.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7" cy="5236691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данной модели: ученики 6-7 классов, испытывающие трудности в обучении, их родители и учителя.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педагогическую среду «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Кураторскую методику».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профессионального развития, обеспечивающая распространение эффективного опыта в педколлективах и рост их профессионального потенциала, включая совместное педагогическое исследование и планирование. Кураторская методика  основана на том, что среди учителей формируются обучающие пары педагогов. Они наблюдают за уроками друг друга, используя чек-лист (задание), ориентирующий на один конкретный аспект наблюдения. Так, педагоги обсуждают не субъективные ощущения, а реальные показатели: например, как часто в зоне внимания учителя находятся дети, испытывающие трудности в обучении. </a:t>
            </a:r>
            <a:endParaRPr lang="ru-RU" sz="1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месяц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вновь 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посещают уроки друг друга, но с новым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чек-листом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цикл повторяется. При этом происходит расширение и углубление педагогических задач.</a:t>
            </a:r>
            <a:endParaRPr lang="ru-RU" sz="1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Сообщества развивающихся профессионалов (СРП), целью которого является изменение практики преподавания. На встречах учителей, работающих в 6-7 классах,  происходит совместное планирование, рефлексия, а также моделирование уроков.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детских триад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«Ученик – классный руководитель – ученик». Посредством деятельности данных микро-коллективов будет происходить формирование у учащихся навыков рефлексии, целеполагания, планирования образовательной деятельности.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детских триад «Ученик – учитель-предметник – ученик-наставник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Учитель-предметник организует 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учащегося,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испытывающего трудности в обучении, 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его одноклассника-наставника, </a:t>
            </a:r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обеспечит повышение </a:t>
            </a:r>
            <a:r>
              <a:rPr lang="ru-RU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 знаний и создание ситуации успеха для обоих учеников.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05" y="188640"/>
            <a:ext cx="670618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7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эмблема чист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79216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1450975" y="115888"/>
            <a:ext cx="7069138" cy="792162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Циклограмма реализации модели </a:t>
            </a:r>
            <a:br>
              <a:rPr lang="ru-RU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«Школа равных возможностей»</a:t>
            </a:r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54302"/>
              </p:ext>
            </p:extLst>
          </p:nvPr>
        </p:nvGraphicFramePr>
        <p:xfrm>
          <a:off x="122238" y="836711"/>
          <a:ext cx="8713788" cy="57035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094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13988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Ноябрь-2020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январь </a:t>
                      </a:r>
                    </a:p>
                    <a:p>
                      <a:pPr algn="ctr"/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март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– май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– октябрь 2021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– декабрь 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8683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Диагностические мероприятия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Психолого-педагогическая диагностика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Анализ образовательных результатов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Психолого-педагогическая диагностика</a:t>
                      </a: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4197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Кураторская</a:t>
                      </a:r>
                      <a:r>
                        <a:rPr lang="ru-RU" sz="1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методика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 1 «Попадают ли в зону внимания педагога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«Работа учителя с уч-ся </a:t>
                      </a:r>
                      <a:r>
                        <a:rPr lang="ru-RU" sz="1000" b="1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 3 «Четкие инструкции»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№5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№6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4807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 творческой группы педагогов СРП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 учебной деятельности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 учебной деятельности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 учебной деятельности уч-ся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преподавательской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Тьюторское</a:t>
                      </a:r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сопровождение 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корректировка деятельности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корректировка деятельности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корректировка деятельности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корректировка деятельности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триад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1113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программы «Открытые встречи»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программы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«Пять языков любви»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«Как помочь ребенку преодолеть школьную 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неуспешность</a:t>
                      </a: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Гиперактивный</a:t>
                      </a:r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ребенок. Что делать?»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«Роль семьи в развитии</a:t>
                      </a:r>
                      <a:r>
                        <a:rPr lang="ru-RU" sz="1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познавательной активности ребенка»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 стол</a:t>
                      </a:r>
                      <a:endParaRPr lang="ru-RU" sz="10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7376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Коуч</a:t>
                      </a:r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-консультирование</a:t>
                      </a:r>
                      <a:endParaRPr lang="ru-RU" sz="1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консультаций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консультаций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консультаций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консультаций</a:t>
                      </a:r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C0793-FEA1-4718-B9B5-63F7F0968C7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5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эмблема чист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79216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1403648" y="254438"/>
            <a:ext cx="7513513" cy="115833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2: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Внедрить методическое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модели поддерживающей образовательной среды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равных возможностей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372586"/>
              </p:ext>
            </p:extLst>
          </p:nvPr>
        </p:nvGraphicFramePr>
        <p:xfrm>
          <a:off x="251516" y="1124744"/>
          <a:ext cx="8665644" cy="52174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42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00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125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42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4427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Ноябрь-2020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январь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март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– май 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– октябрь 2021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– декабрь 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6254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 Программа  «Открытые родительские встречи».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Банк данных учащихся, </a:t>
                      </a:r>
                      <a:r>
                        <a:rPr lang="ru-RU" sz="1400" b="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рекомендации педагога-психолога.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Памятки для участников триад.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формирования методической копилки «Моделирование учебной деятельности учащихся,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имеющих трудности в обучении: формы, методы, приемы»</a:t>
                      </a:r>
                    </a:p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№1</a:t>
                      </a:r>
                    </a:p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 памяток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(инструкций) для участников триад.</a:t>
                      </a:r>
                    </a:p>
                    <a:p>
                      <a:pPr marL="228600" indent="-228600" algn="ctr">
                        <a:buAutoNum type="arabicPeriod"/>
                      </a:pP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 для родителей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Продолжение формирования методической копилки.</a:t>
                      </a:r>
                    </a:p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№2</a:t>
                      </a:r>
                    </a:p>
                    <a:p>
                      <a:pPr marL="228600" indent="-228600" algn="ctr">
                        <a:buAutoNum type="arabicPeriod"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сценарного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плана урока для учителей</a:t>
                      </a:r>
                    </a:p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 для родителей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None/>
                      </a:pPr>
                      <a:endParaRPr lang="ru-RU" sz="1400" b="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indent="-228600" algn="ctr">
                        <a:buAutoNum type="arabicPeriod"/>
                      </a:pP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indent="-228600" algn="ctr">
                        <a:buAutoNum type="arabicPeriod"/>
                      </a:pP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Продолжение формирования методической копилки.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 Чек-лист №3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Буклет для родителей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Продолжение формирования методической копилки.</a:t>
                      </a:r>
                    </a:p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№4</a:t>
                      </a:r>
                    </a:p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Чек-лист №5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Буклет для родителей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indent="-22860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Оформление методических материалов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работе с учащимися, </a:t>
                      </a:r>
                      <a:r>
                        <a:rPr lang="ru-RU" sz="1400" b="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2 . 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 для родителей</a:t>
                      </a:r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C0793-FEA1-4718-B9B5-63F7F0968C7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0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87450" y="149225"/>
            <a:ext cx="7597775" cy="83150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3: В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недрить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программу «Открытые родительские встречи» для родителей, чьи дети испытывают трудности в обучении.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519852"/>
              </p:ext>
            </p:extLst>
          </p:nvPr>
        </p:nvGraphicFramePr>
        <p:xfrm>
          <a:off x="251519" y="1268760"/>
          <a:ext cx="8640961" cy="4944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6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15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11561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учащихся, испытывающих трудности в обучении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Способы взаимодействия с родителями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277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Коуч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-консультации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Триада «Родитель –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Педагог-психолог –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Ученик </a:t>
                      </a:r>
                      <a:r>
                        <a:rPr lang="ru-RU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поддерживающей среды, направленной на повышение образовательных результатов, со стороны родителей, чьи дети </a:t>
                      </a:r>
                      <a:r>
                        <a:rPr lang="ru-RU" sz="15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Совместные встречи в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триаде, в ходе которых определяются цели, задачи и способы преодоления трудности в обучении.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раза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месяц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учащегося и родителя формируется понимание пути и способов преодоления школьных затруднений.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990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«Открытые родительские встречи»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Организация просветительской работы с родителями, чьи дети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ИТвО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 вопросам преодоления школьных затруднений.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тренингов,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мастер-классов, лекториев, круглых столов по актуальным вопросам воспитании детей, испытывающих трудности в обучении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месяц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методических рекомендаций.</a:t>
                      </a:r>
                    </a:p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Просвещение родителей.</a:t>
                      </a:r>
                    </a:p>
                    <a:p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2851B-8007-4594-BAA8-29AE6D994796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15365" name="Picture 2" descr="эмблема чист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988"/>
            <a:ext cx="671513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3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4192</TotalTime>
  <Words>2899</Words>
  <Application>Microsoft Office PowerPoint</Application>
  <PresentationFormat>Экран (4:3)</PresentationFormat>
  <Paragraphs>408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HDOfficeLightV0</vt:lpstr>
      <vt:lpstr>Презентация PowerPoint</vt:lpstr>
      <vt:lpstr>      Предпосылки реализации проекта </vt:lpstr>
      <vt:lpstr>Презентация PowerPoint</vt:lpstr>
      <vt:lpstr>Презентация PowerPoint</vt:lpstr>
      <vt:lpstr>Презентация PowerPoint</vt:lpstr>
      <vt:lpstr>Задача 1  Внедрить модель поддерживающей образовательной среды «Школа равных возможностей», направленной на повышение образовательных результатов учащихся, испытывающих трудности в обучении. </vt:lpstr>
      <vt:lpstr>Циклограмма реализации модели  «Школа равных возможностей»</vt:lpstr>
      <vt:lpstr> Задача 2: Внедрить методическое обеспечение модели поддерживающей образовательной среды  «Школа равных возможностей».  </vt:lpstr>
      <vt:lpstr> Задача 3: Внедрить психолого-педагогическую программу «Открытые родительские встречи» для родителей, чьи дети испытывают трудности в обучении. </vt:lpstr>
      <vt:lpstr>  Задача 4: Создать творческую группу педагогов «Сообщество развивающихся профессионалов» (СРП), деятельность которой направлена на повышение образовательных результатов, учащихся, испытывающих трудности в бучении.  </vt:lpstr>
      <vt:lpstr>Презентация PowerPoint</vt:lpstr>
      <vt:lpstr>Презентация PowerPoint</vt:lpstr>
      <vt:lpstr>Бюджет проекта  </vt:lpstr>
      <vt:lpstr>Модель функционирования  результатов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teach</cp:lastModifiedBy>
  <cp:revision>275</cp:revision>
  <cp:lastPrinted>2020-12-24T06:51:07Z</cp:lastPrinted>
  <dcterms:created xsi:type="dcterms:W3CDTF">2012-01-11T08:01:34Z</dcterms:created>
  <dcterms:modified xsi:type="dcterms:W3CDTF">2020-12-29T04:59:35Z</dcterms:modified>
</cp:coreProperties>
</file>