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3"/>
  </p:notesMasterIdLst>
  <p:sldIdLst>
    <p:sldId id="511" r:id="rId2"/>
    <p:sldId id="537" r:id="rId3"/>
    <p:sldId id="520" r:id="rId4"/>
    <p:sldId id="538" r:id="rId5"/>
    <p:sldId id="536" r:id="rId6"/>
    <p:sldId id="535" r:id="rId7"/>
    <p:sldId id="533" r:id="rId8"/>
    <p:sldId id="539" r:id="rId9"/>
    <p:sldId id="519" r:id="rId10"/>
    <p:sldId id="527" r:id="rId11"/>
    <p:sldId id="54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A"/>
    <a:srgbClr val="000099"/>
    <a:srgbClr val="E62B25"/>
    <a:srgbClr val="0033CC"/>
    <a:srgbClr val="FFB871"/>
    <a:srgbClr val="3762AF"/>
    <a:srgbClr val="0062A7"/>
    <a:srgbClr val="921A1D"/>
    <a:srgbClr val="D8DCE5"/>
    <a:srgbClr val="4955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55" autoAdjust="0"/>
  </p:normalViewPr>
  <p:slideViewPr>
    <p:cSldViewPr>
      <p:cViewPr>
        <p:scale>
          <a:sx n="90" d="100"/>
          <a:sy n="90" d="100"/>
        </p:scale>
        <p:origin x="-80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58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2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</a:t>
            </a: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3885D47-5FCB-43E4-A115-2A15E38D5D6D}" type="slidenum">
              <a:rPr lang="ru-RU" altLang="ru-RU" smtClean="0">
                <a:latin typeface="Calibri" pitchFamily="34" charset="0"/>
              </a:rPr>
              <a:pPr/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BB34E6D-1550-458C-A274-CEB6D257434F}" type="slidenum">
              <a:rPr lang="ru-RU" altLang="ru-RU" smtClean="0">
                <a:latin typeface="Calibri" pitchFamily="34" charset="0"/>
              </a:rPr>
              <a:pPr/>
              <a:t>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B1C19B1-897C-40D0-A0A7-49769DD5DAE6}" type="slidenum">
              <a:rPr lang="ru-RU" altLang="ru-RU" smtClean="0">
                <a:latin typeface="Calibri" pitchFamily="34" charset="0"/>
              </a:rPr>
              <a:pPr/>
              <a:t>11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524643"/>
              </p:ext>
            </p:extLst>
          </p:nvPr>
        </p:nvGraphicFramePr>
        <p:xfrm>
          <a:off x="179512" y="332656"/>
          <a:ext cx="8856984" cy="3375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567">
                  <a:extLst>
                    <a:ext uri="{9D8B030D-6E8A-4147-A177-3AD203B41FA5}">
                      <a16:colId xmlns:a16="http://schemas.microsoft.com/office/drawing/2014/main" xmlns="" val="3452886001"/>
                    </a:ext>
                  </a:extLst>
                </a:gridCol>
                <a:gridCol w="6326417">
                  <a:extLst>
                    <a:ext uri="{9D8B030D-6E8A-4147-A177-3AD203B41FA5}">
                      <a16:colId xmlns:a16="http://schemas.microsoft.com/office/drawing/2014/main" xmlns="" val="4055115307"/>
                    </a:ext>
                  </a:extLst>
                </a:gridCol>
              </a:tblGrid>
              <a:tr h="12826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проекта (полное):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в образовательный процесс 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72C4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b="1" i="0" u="none" strike="noStrike" kern="1200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целевой модели цифрового  ресурса на основе </a:t>
                      </a:r>
                      <a:r>
                        <a:rPr lang="en-US" sz="1400" b="1" i="0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quest</a:t>
                      </a:r>
                      <a:r>
                        <a:rPr lang="ru-RU" sz="1400" b="1" i="0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-технологии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способствующей повышению качества образовательного результата у интеллектуально пассивных обучающихся  5-7 классах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5187949"/>
                  </a:ext>
                </a:extLst>
              </a:tr>
              <a:tr h="57381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проекта (сокращенное):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Целевая  модель цифрового ресурса :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сетевая </a:t>
                      </a:r>
                      <a:r>
                        <a:rPr lang="en-US" sz="1400" b="1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quest</a:t>
                      </a:r>
                      <a:r>
                        <a:rPr lang="ru-RU" sz="1400" b="1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-игра</a:t>
                      </a:r>
                      <a:r>
                        <a:rPr lang="ru-RU" sz="1400" b="1" i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«Управляя знаниями»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1537291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МОУ- разработчиков проектной идеи</a:t>
                      </a:r>
                      <a:endPara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 «Школа №1»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«Школа № 20»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«Школа с углубленным изучением отдельных предметов №21»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400" b="1" i="0" dirty="0">
                        <a:solidFill>
                          <a:srgbClr val="0033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81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начала и окончания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i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2021 г. – декабрь 2021 г.</a:t>
                      </a:r>
                      <a:endParaRPr lang="ru-RU" sz="1400" b="1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073298"/>
              </p:ext>
            </p:extLst>
          </p:nvPr>
        </p:nvGraphicFramePr>
        <p:xfrm>
          <a:off x="5508104" y="3789040"/>
          <a:ext cx="3425321" cy="2864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268">
                  <a:extLst>
                    <a:ext uri="{9D8B030D-6E8A-4147-A177-3AD203B41FA5}">
                      <a16:colId xmlns:a16="http://schemas.microsoft.com/office/drawing/2014/main" xmlns="" val="3452886001"/>
                    </a:ext>
                  </a:extLst>
                </a:gridCol>
                <a:gridCol w="2024053">
                  <a:extLst>
                    <a:ext uri="{9D8B030D-6E8A-4147-A177-3AD203B41FA5}">
                      <a16:colId xmlns:a16="http://schemas.microsoft.com/office/drawing/2014/main" xmlns="" val="4055115307"/>
                    </a:ext>
                  </a:extLst>
                </a:gridCol>
              </a:tblGrid>
              <a:tr h="286417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Социальные партнеры проекта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ГАПОУ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«Тольяттинский социально-педагогический колледж» 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rgbClr val="003399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5076821" cy="2864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6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b="1" smtClean="0"/>
              <a:pPr>
                <a:defRPr/>
              </a:pPr>
              <a:t>10</a:t>
            </a:fld>
            <a:endParaRPr lang="ru-RU" b="1" dirty="0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2627784" y="-99392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ПРОЕКТА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312086"/>
              </p:ext>
            </p:extLst>
          </p:nvPr>
        </p:nvGraphicFramePr>
        <p:xfrm>
          <a:off x="179512" y="692696"/>
          <a:ext cx="8831325" cy="3148843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404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559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00200"/>
                <a:gridCol w="1728192"/>
                <a:gridCol w="1368152"/>
                <a:gridCol w="838437"/>
              </a:tblGrid>
              <a:tr h="144016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городского бюджета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областного бюджета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4016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Стимулирование педагогического коллектива</a:t>
                      </a:r>
                      <a:endParaRPr lang="ru-RU" sz="14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9933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педагогов, участвующих во внедрении целевой модели цифрового образовательного ресурса сетевой quest-игры «Управляя знаниями»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40.000</a:t>
                      </a:r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40.000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4203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организацию сетевых интеллектуальных </a:t>
                      </a:r>
                      <a:r>
                        <a:rPr lang="en-US" sz="1400" b="1" i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quest-</a:t>
                      </a:r>
                      <a:r>
                        <a:rPr lang="ru-RU" sz="1400" b="1" i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 «Управляя знаниями»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Наградной материал, атрибутика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10.000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10.000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170" name="Picture 2" descr="https://strategy24.ru/images/news/201811/c51fbca364838ad3e9176c302a8f12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6426" r="16875" b="9068"/>
          <a:stretch/>
        </p:blipFill>
        <p:spPr bwMode="auto">
          <a:xfrm>
            <a:off x="2627784" y="3768780"/>
            <a:ext cx="3986740" cy="225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ua.seo-engines.com/wp-content/uploads/15-Ways-to-Monetize-Your-Blo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17032"/>
            <a:ext cx="2536608" cy="225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ua.seo-engines.com/wp-content/uploads/15-Ways-to-Monetize-Your-Blo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168" y="3768780"/>
            <a:ext cx="2536608" cy="225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72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61A61FE-AA87-44CF-BB4B-C0ABF881B518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Заголовок 1"/>
          <p:cNvSpPr txBox="1">
            <a:spLocks/>
          </p:cNvSpPr>
          <p:nvPr/>
        </p:nvSpPr>
        <p:spPr bwMode="auto">
          <a:xfrm>
            <a:off x="376238" y="404813"/>
            <a:ext cx="8389937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10064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0064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0064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0064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0064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>
                <a:solidFill>
                  <a:srgbClr val="0062A7"/>
                </a:solidFill>
                <a:latin typeface="Calibri Light" pitchFamily="34" charset="0"/>
              </a:rPr>
              <a:t>   </a:t>
            </a:r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  <p:sp>
        <p:nvSpPr>
          <p:cNvPr id="12293" name="Прямоугольник 2"/>
          <p:cNvSpPr>
            <a:spLocks noChangeArrowheads="1"/>
          </p:cNvSpPr>
          <p:nvPr/>
        </p:nvSpPr>
        <p:spPr bwMode="auto">
          <a:xfrm>
            <a:off x="2286000" y="-2295525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2297" name="Прямоугольник 11"/>
          <p:cNvSpPr>
            <a:spLocks noChangeArrowheads="1"/>
          </p:cNvSpPr>
          <p:nvPr/>
        </p:nvSpPr>
        <p:spPr bwMode="auto">
          <a:xfrm>
            <a:off x="107503" y="1196752"/>
            <a:ext cx="8658671" cy="5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 defTabSz="985838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b="1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  <a:r>
              <a:rPr lang="ru-RU" sz="1600" b="1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Созданные сетевые </a:t>
            </a:r>
            <a:r>
              <a:rPr lang="ru-RU" sz="1600" b="1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quest-игры «Управляя знаниями»  на платформе «Minecraft» </a:t>
            </a:r>
            <a:r>
              <a:rPr lang="ru-RU" sz="1600" b="1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будут распространены для использования:</a:t>
            </a:r>
          </a:p>
          <a:p>
            <a:pPr marL="285750" indent="-285750" defTabSz="985838" eaLnBrk="1" hangingPunct="1">
              <a:lnSpc>
                <a:spcPct val="150000"/>
              </a:lnSpc>
              <a:buFontTx/>
              <a:buChar char="-"/>
              <a:defRPr/>
            </a:pPr>
            <a:r>
              <a:rPr lang="ru-RU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о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бучающимися с ограниченными возможностями здоровья городского округа Тольятти  в системе </a:t>
            </a:r>
            <a:r>
              <a:rPr lang="ru-RU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управления электронным 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образованием – </a:t>
            </a:r>
            <a:r>
              <a:rPr lang="ru-RU" sz="1600" i="1" dirty="0" err="1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Moodle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;</a:t>
            </a:r>
          </a:p>
          <a:p>
            <a:pPr marL="285750" indent="-285750" defTabSz="985838" eaLnBrk="1" hangingPunct="1">
              <a:lnSpc>
                <a:spcPct val="150000"/>
              </a:lnSpc>
              <a:buFontTx/>
              <a:buChar char="-"/>
              <a:defRPr/>
            </a:pPr>
            <a:r>
              <a:rPr lang="ru-RU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о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бучающимися, заинтересованными в подготовке к всероссийским проверочным работам;</a:t>
            </a:r>
          </a:p>
          <a:p>
            <a:pPr marL="285750" indent="-285750" defTabSz="985838" eaLnBrk="1" hangingPunct="1">
              <a:lnSpc>
                <a:spcPct val="150000"/>
              </a:lnSpc>
              <a:buFontTx/>
              <a:buChar char="-"/>
              <a:defRPr/>
            </a:pPr>
            <a:r>
              <a:rPr lang="ru-RU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у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чителями-предметниками города, ведущими подготовку к всероссийским проверочным работам по предметам русский язык, математика, история.</a:t>
            </a:r>
          </a:p>
          <a:p>
            <a:pPr algn="just" defTabSz="985838" eaLnBrk="1" hangingPunct="1">
              <a:lnSpc>
                <a:spcPct val="150000"/>
              </a:lnSpc>
              <a:defRPr/>
            </a:pPr>
            <a:r>
              <a:rPr lang="ru-RU" sz="1600" b="1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2. Педагоги, получившие внутрифирменное обучение и принимавшие непосредственное участие в работе творческой группы проекта, 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смогут поделиться опытом </a:t>
            </a:r>
            <a:r>
              <a:rPr lang="ru-RU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использования 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сетевых </a:t>
            </a:r>
            <a:r>
              <a:rPr lang="en-US" sz="1600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quest-</a:t>
            </a:r>
            <a:r>
              <a:rPr lang="ru-RU" sz="1600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игр на различных методических площадках.</a:t>
            </a:r>
          </a:p>
          <a:p>
            <a:pPr algn="just" defTabSz="985838">
              <a:lnSpc>
                <a:spcPct val="150000"/>
              </a:lnSpc>
              <a:defRPr/>
            </a:pPr>
            <a:r>
              <a:rPr lang="ru-RU" sz="1600" b="1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3. Разработанные методические рекомендации помогут педагогическому сообществу города организовывать подобные сетевые игры.</a:t>
            </a:r>
            <a:r>
              <a:rPr lang="ru-RU" sz="1500" b="1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ru-RU" sz="1500" b="1" i="1" dirty="0" smtClean="0">
              <a:solidFill>
                <a:srgbClr val="00339A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just" defTabSz="985838">
              <a:lnSpc>
                <a:spcPct val="150000"/>
              </a:lnSpc>
              <a:defRPr/>
            </a:pPr>
            <a:r>
              <a:rPr lang="ru-RU" sz="1600" b="1" i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4. Реализация  </a:t>
            </a:r>
            <a:r>
              <a:rPr lang="ru-RU" sz="1600" b="1" i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данного проекта запустит процесс перевода образовательных учреждений в инновационный режим.</a:t>
            </a:r>
          </a:p>
          <a:p>
            <a:pPr algn="just" defTabSz="985838" eaLnBrk="1" hangingPunct="1">
              <a:defRPr/>
            </a:pPr>
            <a:endParaRPr lang="ru-RU" sz="15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just" defTabSz="985838" eaLnBrk="1" hangingPunct="1">
              <a:defRPr/>
            </a:pPr>
            <a:r>
              <a:rPr lang="ru-RU" sz="15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8762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5">
            <a:extLst/>
          </p:cNvPr>
          <p:cNvSpPr/>
          <p:nvPr/>
        </p:nvSpPr>
        <p:spPr>
          <a:xfrm>
            <a:off x="422244" y="5589240"/>
            <a:ext cx="8594725" cy="791865"/>
          </a:xfrm>
          <a:prstGeom prst="roundRect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Какие условия необходимо создать в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школе для  повышения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качества образовательного результата </a:t>
            </a:r>
          </a:p>
          <a:p>
            <a:pPr algn="ctr" eaLnBrk="1" hangingPunct="1">
              <a:defRPr/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у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интеллектуально-пассивных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обучающихся  5-7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классов?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5DCD5D2-EE20-4C2E-9106-6B37DDD30B06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extLst/>
          </p:cNvPr>
          <p:cNvSpPr/>
          <p:nvPr/>
        </p:nvSpPr>
        <p:spPr>
          <a:xfrm>
            <a:off x="179387" y="96660"/>
            <a:ext cx="3984625" cy="5348564"/>
          </a:xfrm>
          <a:prstGeom prst="rect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 smtClean="0">
              <a:solidFill>
                <a:srgbClr val="371C9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  <a:defRPr/>
            </a:pPr>
            <a:r>
              <a:rPr lang="ru-RU" sz="105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едеральный  проект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школа»,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учителями-предметниками новых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обучения, новых образовательных технологий, новых программ.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школах же наблюдается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педагогическая компетентность при применении в образовательной деятельности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форм и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технологий, что не дает образовательным организациям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продвинуться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традиционных методов обучения к внедрению новых образовательных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способных повысить качество образовательных результатов. </a:t>
            </a:r>
          </a:p>
          <a:p>
            <a:pPr marL="285750" indent="-285750" algn="just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курсовой подготовки педагогов не всегда отвечает запросам образовательных организаций, не решает точечно, возникающие проблемы при организации образовательной деятельности в конкретной школе.</a:t>
            </a:r>
          </a:p>
          <a:p>
            <a:pPr marL="285750" indent="-285750" algn="just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Публичном докладе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епартамента образования администрации городского округа </a:t>
            </a:r>
            <a:r>
              <a:rPr lang="ru-RU" sz="1200" b="1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Тольятти </a:t>
            </a:r>
            <a:r>
              <a:rPr lang="ru-RU" sz="1200" b="1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обозначены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по повышению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в частности у 22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учащихся в рамках действующих ФГОС не сформированы </a:t>
            </a:r>
            <a:r>
              <a:rPr lang="ru-RU" sz="1200" b="1" dirty="0" err="1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навыки, о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свидетельствуют результаты диагностических работ на уровне России, региона, муниципалитета, в том числе результаты, полученные через модуль МСОКО.</a:t>
            </a:r>
            <a:endParaRPr lang="ru-RU" sz="1200" b="1" dirty="0">
              <a:solidFill>
                <a:srgbClr val="371C9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школ </a:t>
            </a:r>
            <a:r>
              <a:rPr lang="ru-RU" sz="1200" b="1" dirty="0" smtClean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цифрового формата </a:t>
            </a:r>
            <a:r>
              <a:rPr lang="ru-RU" sz="1200" b="1" dirty="0">
                <a:solidFill>
                  <a:srgbClr val="371C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 игр. </a:t>
            </a: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/>
          </p:cNvPr>
          <p:cNvSpPr/>
          <p:nvPr/>
        </p:nvSpPr>
        <p:spPr>
          <a:xfrm>
            <a:off x="5364088" y="96660"/>
            <a:ext cx="3672408" cy="5348564"/>
          </a:xfrm>
          <a:prstGeom prst="rect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200" b="1" dirty="0" smtClean="0">
              <a:solidFill>
                <a:srgbClr val="371C9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школах 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учителями-предметниками на уровне основного общего образования недостаточно 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используются </a:t>
            </a:r>
            <a:r>
              <a:rPr lang="en-US" sz="1200" b="1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quest-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технологии.</a:t>
            </a:r>
          </a:p>
          <a:p>
            <a:pPr algn="just" eaLnBrk="1" hangingPunct="1">
              <a:defRPr/>
            </a:pPr>
            <a:endParaRPr lang="ru-RU" sz="1200" b="1" dirty="0" smtClean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система внутрифирменного профессионального обучения современным образовательным технологиям, в частности кейс-технологиям. </a:t>
            </a:r>
          </a:p>
          <a:p>
            <a:pPr algn="just" eaLnBrk="1" hangingPunct="1">
              <a:defRPr/>
            </a:pPr>
            <a:endParaRPr lang="ru-RU" sz="1200" b="1" dirty="0" smtClean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половины детей от количества интеллектуально-пассивных обучающихся 5-7 классов имеют низкую учебную мотивацию (28,3%).</a:t>
            </a:r>
          </a:p>
          <a:p>
            <a:pPr algn="just" eaLnBrk="1" hangingPunct="1">
              <a:defRPr/>
            </a:pPr>
            <a:endParaRPr lang="ru-RU" sz="1200" b="1" dirty="0" smtClean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r>
              <a:rPr lang="ru-RU" sz="1200" b="1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школах отмечается низкий </a:t>
            </a:r>
            <a:r>
              <a:rPr lang="ru-RU" sz="1200" b="1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интеллектуально-пассивных </a:t>
            </a:r>
            <a:r>
              <a:rPr lang="ru-RU" sz="1200" b="1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5-7 классов 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конкурсных мероприятиях интеллектуальной направленности и олимпиадах  (0,8%).</a:t>
            </a:r>
          </a:p>
          <a:p>
            <a:pPr algn="just" eaLnBrk="1" hangingPunct="1">
              <a:defRPr/>
            </a:pPr>
            <a:endParaRPr lang="ru-RU" sz="1200" b="1" dirty="0" smtClean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</a:t>
            </a:r>
            <a:r>
              <a:rPr lang="ru-RU" sz="1200" b="1" dirty="0" smtClean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интеллектуальных игр, проводимых в цифровом пространстве в духе соревнования, состязания.</a:t>
            </a:r>
            <a:endParaRPr lang="ru-RU" sz="1200" b="1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  <a:defRPr/>
            </a:pPr>
            <a:endParaRPr lang="ru-RU" sz="1100" b="1" dirty="0">
              <a:solidFill>
                <a:srgbClr val="371C9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>
            <a:extLst/>
          </p:cNvPr>
          <p:cNvCxnSpPr/>
          <p:nvPr/>
        </p:nvCxnSpPr>
        <p:spPr>
          <a:xfrm>
            <a:off x="3924300" y="692150"/>
            <a:ext cx="1655763" cy="0"/>
          </a:xfrm>
          <a:prstGeom prst="straightConnector1">
            <a:avLst/>
          </a:prstGeom>
          <a:solidFill>
            <a:srgbClr val="D8DCE5"/>
          </a:solidFill>
          <a:ln w="920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9" name="Picture 8" descr="https://i-build.com.au/wp-content/uploads/2017/10/Solar-Heat-Gain-Coefficient-Question-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12" y="1332458"/>
            <a:ext cx="1057973" cy="1183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Стрелка вниз 7">
            <a:extLst/>
          </p:cNvPr>
          <p:cNvSpPr/>
          <p:nvPr/>
        </p:nvSpPr>
        <p:spPr>
          <a:xfrm>
            <a:off x="3725862" y="1052550"/>
            <a:ext cx="2052638" cy="3544490"/>
          </a:xfrm>
          <a:prstGeom prst="downArrow">
            <a:avLst>
              <a:gd name="adj1" fmla="val 50000"/>
              <a:gd name="adj2" fmla="val 10942"/>
            </a:avLst>
          </a:prstGeom>
          <a:noFill/>
          <a:ln w="38100">
            <a:solidFill>
              <a:srgbClr val="0062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217912"/>
              </p:ext>
            </p:extLst>
          </p:nvPr>
        </p:nvGraphicFramePr>
        <p:xfrm>
          <a:off x="107504" y="1025232"/>
          <a:ext cx="8856984" cy="5266928"/>
        </p:xfrm>
        <a:graphic>
          <a:graphicData uri="http://schemas.openxmlformats.org/drawingml/2006/table">
            <a:tbl>
              <a:tblPr firstRow="1" bandRow="1"/>
              <a:tblGrid>
                <a:gridCol w="12961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0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05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0057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911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1004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3204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проекта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</a:t>
                      </a:r>
                      <a:r>
                        <a:rPr lang="ru-RU" sz="12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декабрю 2021 г. </a:t>
                      </a:r>
                      <a:r>
                        <a:rPr lang="ru-RU" sz="12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рост качества образовательных результатов по предметам русский язык, </a:t>
                      </a:r>
                      <a:r>
                        <a:rPr lang="ru-RU" sz="12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12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история у 70% интеллектуально пассивной группы обучающихся 5-7 классов посредством внедрения целевой модели </a:t>
                      </a:r>
                      <a:r>
                        <a:rPr lang="ru-RU" sz="1200" b="1" i="0" u="none" strike="noStrike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цифрового ресурса на основе сетевой </a:t>
                      </a:r>
                      <a:r>
                        <a:rPr lang="en-US" sz="12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quest</a:t>
                      </a:r>
                      <a:r>
                        <a:rPr lang="ru-RU" sz="12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-игры </a:t>
                      </a:r>
                      <a:r>
                        <a:rPr lang="ru-RU" sz="12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«Управляя знаниями».</a:t>
                      </a: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5240">
                <a:tc rowSpan="1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algn="ctr"/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pPr algn="ctr"/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pPr algn="ctr"/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годам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algn="ctr"/>
                      <a:r>
                        <a:rPr lang="ru-RU" sz="11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b="1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/>
                      <a:r>
                        <a:rPr lang="ru-RU" sz="11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 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Период, год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2480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май 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2021</a:t>
                      </a:r>
                      <a:endParaRPr lang="ru-RU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2021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just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интеллектуально-пассивных обучающихся 5-7 классов, завершивших учебный период на «хорошо» и «отлично»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предметам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800" b="1" i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</a:t>
                      </a:r>
                      <a:r>
                        <a:rPr lang="ru-RU" sz="800" b="1" i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АСУ РСО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8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русский язык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8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математика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8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история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sz="800" dirty="0" smtClean="0"/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интеллектуально-пассивных обучающихся 5-7 классов, показавших на всероссийских проверочных работах уровень подготовки на  «хорошо» и «отлично» по предметам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E62B2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АСУ РСО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русский язык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математика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история </a:t>
                      </a:r>
                      <a:endParaRPr lang="ru-RU" sz="800" b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sz="800" dirty="0" smtClean="0"/>
                    </a:p>
                    <a:p>
                      <a:endParaRPr lang="ru-RU" sz="800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обучающихся, имеющая</a:t>
                      </a:r>
                      <a:r>
                        <a:rPr lang="ru-RU" sz="800" b="1" baseline="0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средний уровень </a:t>
                      </a: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учебной мотивации из числа </a:t>
                      </a: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интеллектуально-пассивных обучающихся 5-7 </a:t>
                      </a: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 </a:t>
                      </a:r>
                    </a:p>
                    <a:p>
                      <a:pPr algn="just"/>
                      <a:r>
                        <a:rPr lang="ru-RU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диагностирования учебной мотивации </a:t>
                      </a:r>
                    </a:p>
                    <a:p>
                      <a:pPr algn="just"/>
                      <a:r>
                        <a:rPr lang="ru-RU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(Автор: </a:t>
                      </a:r>
                      <a:r>
                        <a:rPr lang="ru-RU" sz="8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Дубовицкая</a:t>
                      </a:r>
                      <a:r>
                        <a:rPr lang="ru-RU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Т.Д.)</a:t>
                      </a:r>
                      <a:endParaRPr lang="ru-RU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дополнит.</a:t>
                      </a:r>
                      <a:endParaRPr lang="ru-RU" sz="800" b="1" dirty="0">
                        <a:solidFill>
                          <a:srgbClr val="371C9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ru-RU" sz="800" b="1" dirty="0">
                        <a:solidFill>
                          <a:srgbClr val="371C9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800" b="1" dirty="0">
                        <a:solidFill>
                          <a:srgbClr val="371C9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800" b="1" dirty="0">
                        <a:solidFill>
                          <a:srgbClr val="371C9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371C9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800" b="1" dirty="0">
                        <a:solidFill>
                          <a:srgbClr val="371C9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0" marB="45710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педагогов,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применяющая в учебном процессе </a:t>
                      </a:r>
                      <a:r>
                        <a:rPr lang="en-US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quest-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</a:t>
                      </a:r>
                      <a:endParaRPr lang="ru-RU" sz="800" b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дополнит.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обучающихся, привлеченных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проект, принявших участие  в 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конкурсных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мероприятиях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интеллектуальной направленности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сертификаты, грамоты, дипломы)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косвенный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761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800" b="1" kern="1200" baseline="0" dirty="0" err="1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800" b="1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-игр, разработанных  в рамках проекта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косвенный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3968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Доля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</a:t>
                      </a: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положительно оценивших качество</a:t>
                      </a:r>
                      <a:r>
                        <a:rPr lang="ru-RU" sz="8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ОО в рамках проекта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косвенный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87%</a:t>
                      </a:r>
                      <a:endParaRPr lang="ru-RU" sz="8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1403648" y="120356"/>
            <a:ext cx="6768752" cy="788364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 </a:t>
            </a:r>
          </a:p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ПРОЕКТА 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2" descr="https://cdn.huoltovarmuuskeskus.fi/app/uploads/2016/08/12151300/COLOURBOX2953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0650"/>
            <a:ext cx="14890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https://cdn.huoltovarmuuskeskus.fi/app/uploads/2016/08/12151300/COLOURBOX2953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3069"/>
            <a:ext cx="14890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3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EB04D60-5FCE-4365-8147-5E651B38EB0C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82802"/>
              </p:ext>
            </p:extLst>
          </p:nvPr>
        </p:nvGraphicFramePr>
        <p:xfrm>
          <a:off x="250825" y="306388"/>
          <a:ext cx="8442325" cy="3914775"/>
        </p:xfrm>
        <a:graphic>
          <a:graphicData uri="http://schemas.openxmlformats.org/drawingml/2006/table">
            <a:tbl>
              <a:tblPr firstRow="1" bandRow="1"/>
              <a:tblGrid>
                <a:gridCol w="1768867">
                  <a:extLst>
                    <a:ext uri="{9D8B030D-6E8A-4147-A177-3AD203B41FA5}"/>
                  </a:extLst>
                </a:gridCol>
                <a:gridCol w="6673458">
                  <a:extLst>
                    <a:ext uri="{9D8B030D-6E8A-4147-A177-3AD203B41FA5}"/>
                  </a:extLst>
                </a:gridCol>
              </a:tblGrid>
              <a:tr h="39147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Задачи</a:t>
                      </a:r>
                    </a:p>
                    <a:p>
                      <a:pPr algn="ctr"/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22" marB="45722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b="1" i="0" u="none" strike="noStrike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три сетевые </a:t>
                      </a:r>
                      <a:r>
                        <a:rPr lang="en-US" sz="20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quest</a:t>
                      </a:r>
                      <a:r>
                        <a:rPr lang="ru-RU" sz="20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-игры </a:t>
                      </a:r>
                      <a:r>
                        <a:rPr lang="ru-RU" sz="20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«Управляя знаниями</a:t>
                      </a:r>
                      <a:r>
                        <a:rPr lang="ru-RU" sz="20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2000" b="1" i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платформе </a:t>
                      </a:r>
                      <a:r>
                        <a:rPr lang="ru-RU" sz="20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en-US" sz="2000" b="1" i="0" kern="1200" dirty="0" err="1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Minecraft</a:t>
                      </a:r>
                      <a:r>
                        <a:rPr lang="ru-RU" sz="20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lang="ru-RU" sz="2000" b="1" i="0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для  интеллектуально-пассивных </a:t>
                      </a:r>
                      <a:r>
                        <a:rPr lang="ru-RU" sz="2000" b="1" i="0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обучающихся  5-7 классах.</a:t>
                      </a:r>
                    </a:p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b="1" i="0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Разработать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кейс-материалы» в рамках целевой модели цифрового ресурса 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реализации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трех </a:t>
                      </a:r>
                      <a:r>
                        <a:rPr lang="en-US" sz="20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quest</a:t>
                      </a:r>
                      <a:r>
                        <a:rPr lang="ru-RU" sz="20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-игр</a:t>
                      </a:r>
                      <a:r>
                        <a:rPr lang="ru-RU" sz="2000" b="1" i="0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предметам русский язык,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история. </a:t>
                      </a:r>
                    </a:p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Выработать методические рекомендации по  созданию модели цифрового ресурса и формированию механизма создания </a:t>
                      </a:r>
                      <a:r>
                        <a:rPr lang="ru-RU" sz="2000" b="1" dirty="0" err="1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quest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-игр.</a:t>
                      </a:r>
                    </a:p>
                  </a:txBody>
                  <a:tcPr marL="91431" marR="91431" marT="45722" marB="45722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5131" name="Picture 2" descr="http://www.englishbucha.com.ua/wp-content/uploads/2013/07/cropped-1400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7"/>
          <a:stretch>
            <a:fillRect/>
          </a:stretch>
        </p:blipFill>
        <p:spPr bwMode="auto">
          <a:xfrm>
            <a:off x="1619672" y="4292600"/>
            <a:ext cx="6219825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96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908986"/>
              </p:ext>
            </p:extLst>
          </p:nvPr>
        </p:nvGraphicFramePr>
        <p:xfrm>
          <a:off x="179512" y="630560"/>
          <a:ext cx="8856984" cy="5894784"/>
        </p:xfrm>
        <a:graphic>
          <a:graphicData uri="http://schemas.openxmlformats.org/drawingml/2006/table">
            <a:tbl>
              <a:tblPr firstRow="1" bandRow="1"/>
              <a:tblGrid>
                <a:gridCol w="2016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89478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1: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u="none" strike="noStrike" kern="1200" baseline="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 smtClean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три сетевые </a:t>
                      </a:r>
                      <a:r>
                        <a:rPr lang="ru-RU" sz="1400" b="1" i="0" u="none" strike="noStrike" kern="1200" baseline="0" dirty="0" err="1" smtClean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</a:t>
                      </a:r>
                      <a:r>
                        <a:rPr lang="ru-RU" sz="1400" b="1" i="0" u="none" strike="noStrike" kern="1200" baseline="0" dirty="0" smtClean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-игры «Управляя знаниями»  на платформе «Minecraft» для  интеллектуально-пассивных обучающихся  5-7 классах.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i="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E4A4397C-CA1E-485D-8DDC-479B42EE1AA6}"/>
              </a:ext>
            </a:extLst>
          </p:cNvPr>
          <p:cNvSpPr txBox="1">
            <a:spLocks/>
          </p:cNvSpPr>
          <p:nvPr/>
        </p:nvSpPr>
        <p:spPr>
          <a:xfrm>
            <a:off x="467545" y="-171400"/>
            <a:ext cx="8208912" cy="738119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ИДЕЯ  ПРОЕКТА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641868"/>
            <a:ext cx="6698804" cy="8636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Целевая модель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цифрового образовательного ресурса сетевой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-игры «Управляя знаниями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766" y="1628324"/>
            <a:ext cx="626745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1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7157"/>
              </p:ext>
            </p:extLst>
          </p:nvPr>
        </p:nvGraphicFramePr>
        <p:xfrm>
          <a:off x="0" y="44624"/>
          <a:ext cx="9036496" cy="6813376"/>
        </p:xfrm>
        <a:graphic>
          <a:graphicData uri="http://schemas.openxmlformats.org/drawingml/2006/table">
            <a:tbl>
              <a:tblPr firstRow="1" bandRow="1"/>
              <a:tblGrid>
                <a:gridCol w="1893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43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1798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sng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2: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dirty="0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«кейс-материалы» в рамках целевой модели цифрового ресурса  для реализации трех </a:t>
                      </a:r>
                      <a:r>
                        <a:rPr lang="ru-RU" sz="1400" b="1" i="0" dirty="0" err="1" smtClean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</a:t>
                      </a:r>
                      <a:r>
                        <a:rPr lang="ru-RU" sz="1400" b="1" i="0" dirty="0" smtClean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 по предметам русский язык, математика, история. </a:t>
                      </a:r>
                      <a:endParaRPr lang="ru-RU" sz="1400" b="1" i="0" dirty="0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Сетевые  интеллектуальные  игры «Управляя знаниями» планируется проводить с </a:t>
                      </a:r>
                      <a:r>
                        <a:rPr lang="ru-RU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 </a:t>
                      </a:r>
                      <a:r>
                        <a:rPr lang="en-US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quest-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технологии, 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платформе «</a:t>
                      </a:r>
                      <a:r>
                        <a:rPr lang="en-US" sz="1400" b="1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Minecraft</a:t>
                      </a:r>
                      <a:r>
                        <a:rPr lang="en-US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этой целью педагоги трех образовательных организаций пройдут </a:t>
                      </a:r>
                      <a:r>
                        <a:rPr lang="ru-RU" sz="1400" b="1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внитрифирменное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обучение по вопросу использования в образовательном процессе </a:t>
                      </a:r>
                      <a:r>
                        <a:rPr lang="en-US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quest-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технологии. Из числа педагогов будет создана творческая группа, которая  совместно со студентами колледжа разработают идею игры на платформе «Minecraft».</a:t>
                      </a:r>
                    </a:p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Наполнение платформы «Minecraft» будет произведено за счет разработанных педагогами творческой группы  кейс-материалов  для реализации </a:t>
                      </a:r>
                      <a:r>
                        <a:rPr lang="ru-RU" sz="1400" b="1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 по предметам русский язык, математика, история на основе заданий всероссийских проверочных работ, но объединенных одной общей темой. В кейс – материалы могут входить следующие ресурсы по заданной тематике игры: печатные и цифровые издания, медиа-ресурсы, видеоряды и др.</a:t>
                      </a:r>
                    </a:p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Каждой предметной области соответствует 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одна сетевая интеллектуальная игра. Всего обучающиеся 5-7 классов за проектный период пройдут серию из 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3-х </a:t>
                      </a:r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игр.</a:t>
                      </a:r>
                    </a:p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Обучающиеся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один месяц до начала каждой игры получают лист погружения, самостоятельно готовятся к игре и в дальнейшем принимают в ней участие.</a:t>
                      </a: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9539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dirty="0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dirty="0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02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://www.englishbucha.com.ua/wp-content/uploads/2013/07/cropped-1400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6"/>
          <a:stretch/>
        </p:blipFill>
        <p:spPr bwMode="auto">
          <a:xfrm>
            <a:off x="2843808" y="4725144"/>
            <a:ext cx="5587224" cy="187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60293"/>
              </p:ext>
            </p:extLst>
          </p:nvPr>
        </p:nvGraphicFramePr>
        <p:xfrm>
          <a:off x="179512" y="188640"/>
          <a:ext cx="8856984" cy="6264696"/>
        </p:xfrm>
        <a:graphic>
          <a:graphicData uri="http://schemas.openxmlformats.org/drawingml/2006/table">
            <a:tbl>
              <a:tblPr firstRow="1" bandRow="1"/>
              <a:tblGrid>
                <a:gridCol w="18557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012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26469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3: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B87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Выработать методические рекомендации по  созданию модели цифрового ресурса и формированию механизма создания </a:t>
                      </a:r>
                      <a:r>
                        <a:rPr lang="ru-RU" sz="1400" b="1" dirty="0" err="1" smtClean="0">
                          <a:solidFill>
                            <a:srgbClr val="FFB87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quest</a:t>
                      </a:r>
                      <a:r>
                        <a:rPr lang="ru-RU" sz="1400" b="1" dirty="0" smtClean="0">
                          <a:solidFill>
                            <a:srgbClr val="FFB87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-игр.</a:t>
                      </a:r>
                      <a:endParaRPr lang="ru-RU" sz="1400" b="1" dirty="0" smtClean="0">
                        <a:solidFill>
                          <a:srgbClr val="FFB87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541338" algn="just" defTabSz="100794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рекомендации по созданию модели цифрового ресурса и формированию механизма создания quest-игр будут разработаны творческой группой педагогов трех образовательных организаций.</a:t>
                      </a:r>
                    </a:p>
                    <a:p>
                      <a:pPr marL="0" marR="0" lvl="0" indent="541338" algn="just" defTabSz="100794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Творческая группа педагогов представит по результатам проекта:</a:t>
                      </a:r>
                    </a:p>
                    <a:p>
                      <a:pPr marL="0" marR="0" lvl="0" indent="541338" algn="just" defTabSz="100794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описание модели цифрового ресурса на платформе «</a:t>
                      </a:r>
                      <a:r>
                        <a:rPr lang="en-US" sz="1400" b="1" baseline="0" dirty="0" err="1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Minecraft</a:t>
                      </a:r>
                      <a:r>
                        <a:rPr lang="en-US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0" marR="0" lvl="0" indent="541338" algn="just" defTabSz="100794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алгоритм разработки «кейс-материалов» с использованием заданий всероссийских проверочных работ;</a:t>
                      </a:r>
                    </a:p>
                    <a:p>
                      <a:pPr marL="0" marR="0" lvl="0" indent="541338" algn="just" defTabSz="100794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сформированный механизм создания </a:t>
                      </a:r>
                      <a:r>
                        <a:rPr lang="en-US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quest-</a:t>
                      </a:r>
                      <a:r>
                        <a:rPr lang="ru-RU" sz="1400" b="1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игр.</a:t>
                      </a:r>
                    </a:p>
                    <a:p>
                      <a:pPr marL="0" marR="0" lvl="0" indent="5413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baseline="0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27308"/>
            <a:ext cx="4033416" cy="284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27176" y="4251534"/>
            <a:ext cx="2737272" cy="5040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Механизм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en-U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quest-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</a:p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3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551995"/>
              </p:ext>
            </p:extLst>
          </p:nvPr>
        </p:nvGraphicFramePr>
        <p:xfrm>
          <a:off x="179388" y="174625"/>
          <a:ext cx="8785100" cy="4846224"/>
        </p:xfrm>
        <a:graphic>
          <a:graphicData uri="http://schemas.openxmlformats.org/drawingml/2006/table">
            <a:tbl>
              <a:tblPr firstRow="1" bandRow="1"/>
              <a:tblGrid>
                <a:gridCol w="2495767">
                  <a:extLst>
                    <a:ext uri="{9D8B030D-6E8A-4147-A177-3AD203B41FA5}"/>
                  </a:extLst>
                </a:gridCol>
                <a:gridCol w="6289333">
                  <a:extLst>
                    <a:ext uri="{9D8B030D-6E8A-4147-A177-3AD203B41FA5}"/>
                  </a:extLst>
                </a:gridCol>
              </a:tblGrid>
              <a:tr h="447992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Результаты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672" marB="45672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400" b="1" i="0" u="none" strike="noStrike" kern="120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Созданы три сетевые quest-игры «Управляя знаниями»  на платформе «Minecraft» для  интеллектуально-пассивных обучающихся  5-7 классах.</a:t>
                      </a:r>
                    </a:p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4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Разработаны «кейс-материалы» в рамках целевой модели цифрового ресурса  для реализации трех quest-игр по предметам русский язык, математика, история. </a:t>
                      </a:r>
                    </a:p>
                    <a:p>
                      <a:pPr marL="342900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400" b="1" i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Сформированы методические рекомендации по  созданию модели цифрового ресурса и механизма создания quest-игр.</a:t>
                      </a:r>
                      <a:endParaRPr lang="ru-RU" sz="2400" b="1" i="0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672" marB="45672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9227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91" y="4640759"/>
            <a:ext cx="5328592" cy="215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38465" y="5812128"/>
            <a:ext cx="1512887" cy="7239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quest-игра</a:t>
            </a:r>
            <a:endParaRPr lang="ru-RU" sz="1400" b="1" dirty="0">
              <a:solidFill>
                <a:srgbClr val="371C9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37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6854" y="116632"/>
            <a:ext cx="8659489" cy="920749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398834"/>
              </p:ext>
            </p:extLst>
          </p:nvPr>
        </p:nvGraphicFramePr>
        <p:xfrm>
          <a:off x="188106" y="1268760"/>
          <a:ext cx="8856984" cy="4114800"/>
        </p:xfrm>
        <a:graphic>
          <a:graphicData uri="http://schemas.openxmlformats.org/drawingml/2006/table">
            <a:tbl>
              <a:tblPr firstRow="1" bandRow="1"/>
              <a:tblGrid>
                <a:gridCol w="5580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072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525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391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353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(ФИО, должность)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858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образования администрации </a:t>
                      </a:r>
                      <a:r>
                        <a:rPr lang="ru-RU" sz="1200" b="1" dirty="0" err="1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г.о.Тольятти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Лебедева Л.М., 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ДО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Создана образовательная среда, в том числе цифровая, способствующая развитию гибких компетенций педагогов и повышение образовательных результатов.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Учреждения среднего профессионального образования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Руководство СПО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Приходящие </a:t>
                      </a:r>
                      <a:r>
                        <a:rPr lang="ru-RU" sz="1200" b="1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систему профессионального образования  абитуриенты будут  мотивированы продолжать обучение по школьным дисциплинам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27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</a:t>
                      </a:r>
                      <a:r>
                        <a:rPr lang="ru-RU" sz="1200" b="1" dirty="0" err="1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Тольятти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u="none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Распространение успешного</a:t>
                      </a:r>
                      <a:r>
                        <a:rPr lang="ru-RU" sz="1200" b="1" u="none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опыта работы педагогов; выход на новый уровень ОО в рейтинге ОО Самарской области  по итогам 2021 года</a:t>
                      </a:r>
                      <a:endParaRPr lang="ru-RU" sz="1200" b="1" u="none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5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4759</TotalTime>
  <Words>1252</Words>
  <Application>Microsoft Office PowerPoint</Application>
  <PresentationFormat>Экран (4:3)</PresentationFormat>
  <Paragraphs>238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Елена</cp:lastModifiedBy>
  <cp:revision>405</cp:revision>
  <dcterms:created xsi:type="dcterms:W3CDTF">2012-01-11T08:01:34Z</dcterms:created>
  <dcterms:modified xsi:type="dcterms:W3CDTF">2020-12-18T06:08:27Z</dcterms:modified>
</cp:coreProperties>
</file>