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4"/>
  </p:notesMasterIdLst>
  <p:sldIdLst>
    <p:sldId id="541" r:id="rId2"/>
    <p:sldId id="542" r:id="rId3"/>
    <p:sldId id="520" r:id="rId4"/>
    <p:sldId id="522" r:id="rId5"/>
    <p:sldId id="533" r:id="rId6"/>
    <p:sldId id="535" r:id="rId7"/>
    <p:sldId id="534" r:id="rId8"/>
    <p:sldId id="536" r:id="rId9"/>
    <p:sldId id="540" r:id="rId10"/>
    <p:sldId id="519" r:id="rId11"/>
    <p:sldId id="527" r:id="rId12"/>
    <p:sldId id="53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1A1D"/>
    <a:srgbClr val="D8DCE5"/>
    <a:srgbClr val="0062A7"/>
    <a:srgbClr val="49556E"/>
    <a:srgbClr val="FFCC99"/>
    <a:srgbClr val="F26722"/>
    <a:srgbClr val="E62B25"/>
    <a:srgbClr val="F18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176" autoAdjust="0"/>
  </p:normalViewPr>
  <p:slideViewPr>
    <p:cSldViewPr>
      <p:cViewPr>
        <p:scale>
          <a:sx n="244" d="100"/>
          <a:sy n="244" d="100"/>
        </p:scale>
        <p:origin x="174" y="-45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1D0B0D-1B89-46F9-A4C7-D54C7236B36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E0E4A7-2449-453F-BB74-05FD099C74DF}">
      <dgm:prSet phldrT="[Текст]" custT="1"/>
      <dgm:spPr/>
      <dgm:t>
        <a:bodyPr/>
        <a:lstStyle/>
        <a:p>
          <a:r>
            <a: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Консультационный центр</a:t>
          </a:r>
          <a:endParaRPr lang="ru-RU" sz="16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DF80B4-C2E0-4CBA-9A04-7BD216DE1AA4}" type="parTrans" cxnId="{222B01D5-5D02-4D0F-8EAB-D1FB227126ED}">
      <dgm:prSet/>
      <dgm:spPr/>
      <dgm:t>
        <a:bodyPr/>
        <a:lstStyle/>
        <a:p>
          <a:endParaRPr lang="ru-RU"/>
        </a:p>
      </dgm:t>
    </dgm:pt>
    <dgm:pt modelId="{2EF6AC2A-52D4-4A2C-9A04-FA4512D838E6}" type="sibTrans" cxnId="{222B01D5-5D02-4D0F-8EAB-D1FB227126ED}">
      <dgm:prSet/>
      <dgm:spPr/>
      <dgm:t>
        <a:bodyPr/>
        <a:lstStyle/>
        <a:p>
          <a:endParaRPr lang="ru-RU"/>
        </a:p>
      </dgm:t>
    </dgm:pt>
    <dgm:pt modelId="{14A40C38-ADA4-4AA1-8FD5-DDFCFAB2F745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14328CDA-2D84-4BBD-AEF9-8741972BFEA6}" type="parTrans" cxnId="{F1E08E9D-ACBE-4539-B148-B5393CFDF6E4}">
      <dgm:prSet/>
      <dgm:spPr/>
      <dgm:t>
        <a:bodyPr/>
        <a:lstStyle/>
        <a:p>
          <a:endParaRPr lang="ru-RU"/>
        </a:p>
      </dgm:t>
    </dgm:pt>
    <dgm:pt modelId="{D4CF627F-BF45-4B64-A206-4616A50B4D33}" type="sibTrans" cxnId="{F1E08E9D-ACBE-4539-B148-B5393CFDF6E4}">
      <dgm:prSet/>
      <dgm:spPr/>
      <dgm:t>
        <a:bodyPr/>
        <a:lstStyle/>
        <a:p>
          <a:endParaRPr lang="ru-RU"/>
        </a:p>
      </dgm:t>
    </dgm:pt>
    <dgm:pt modelId="{3AB21BB5-EA50-443D-B005-9498F78D78D0}">
      <dgm:prSet phldrT="[Текст]"/>
      <dgm:spPr>
        <a:blipFill dpi="0" rotWithShape="0"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ru-RU" dirty="0"/>
        </a:p>
      </dgm:t>
    </dgm:pt>
    <dgm:pt modelId="{C41196DD-7ACF-47D9-B658-F12141FF4111}" type="parTrans" cxnId="{E5A62A3C-1F84-4411-8DD9-75AD345BC3D4}">
      <dgm:prSet/>
      <dgm:spPr/>
      <dgm:t>
        <a:bodyPr/>
        <a:lstStyle/>
        <a:p>
          <a:endParaRPr lang="ru-RU"/>
        </a:p>
      </dgm:t>
    </dgm:pt>
    <dgm:pt modelId="{96C6164A-81A9-4937-B706-53A263F075E0}" type="sibTrans" cxnId="{E5A62A3C-1F84-4411-8DD9-75AD345BC3D4}">
      <dgm:prSet/>
      <dgm:spPr/>
      <dgm:t>
        <a:bodyPr/>
        <a:lstStyle/>
        <a:p>
          <a:endParaRPr lang="ru-RU"/>
        </a:p>
      </dgm:t>
    </dgm:pt>
    <dgm:pt modelId="{276068E1-5B8D-4B54-9F0C-DA46F1A21845}">
      <dgm:prSet phldrT="[Текст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A10CD22A-0B2C-420F-B462-757B3923808C}" type="parTrans" cxnId="{C5BE50F2-0D46-4BA5-9FAA-74D15C81FBB4}">
      <dgm:prSet/>
      <dgm:spPr/>
      <dgm:t>
        <a:bodyPr/>
        <a:lstStyle/>
        <a:p>
          <a:endParaRPr lang="ru-RU"/>
        </a:p>
      </dgm:t>
    </dgm:pt>
    <dgm:pt modelId="{D4200F9C-328C-4D4A-BBBF-4CCBFF6C8631}" type="sibTrans" cxnId="{C5BE50F2-0D46-4BA5-9FAA-74D15C81FBB4}">
      <dgm:prSet/>
      <dgm:spPr/>
      <dgm:t>
        <a:bodyPr/>
        <a:lstStyle/>
        <a:p>
          <a:endParaRPr lang="ru-RU"/>
        </a:p>
      </dgm:t>
    </dgm:pt>
    <dgm:pt modelId="{D34188B8-E24E-4E7C-803E-E8C99B4B6BBF}" type="pres">
      <dgm:prSet presAssocID="{BF1D0B0D-1B89-46F9-A4C7-D54C7236B36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0733E9-9F25-42DE-A1E1-F0115E46EC02}" type="pres">
      <dgm:prSet presAssocID="{BF1D0B0D-1B89-46F9-A4C7-D54C7236B367}" presName="matrix" presStyleCnt="0"/>
      <dgm:spPr/>
    </dgm:pt>
    <dgm:pt modelId="{B74BEEAF-3AE7-4F1D-9C98-6CD2029F8F36}" type="pres">
      <dgm:prSet presAssocID="{BF1D0B0D-1B89-46F9-A4C7-D54C7236B367}" presName="tile1" presStyleLbl="node1" presStyleIdx="0" presStyleCnt="4" custLinFactNeighborX="3586" custLinFactNeighborY="0"/>
      <dgm:spPr/>
      <dgm:t>
        <a:bodyPr/>
        <a:lstStyle/>
        <a:p>
          <a:endParaRPr lang="ru-RU"/>
        </a:p>
      </dgm:t>
    </dgm:pt>
    <dgm:pt modelId="{597B1A4E-5E31-4706-87B6-9A2DBC90D4BC}" type="pres">
      <dgm:prSet presAssocID="{BF1D0B0D-1B89-46F9-A4C7-D54C7236B36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5CDAC-589B-45D4-8610-7310E0D8C441}" type="pres">
      <dgm:prSet presAssocID="{BF1D0B0D-1B89-46F9-A4C7-D54C7236B367}" presName="tile2" presStyleLbl="node1" presStyleIdx="1" presStyleCnt="4" custLinFactNeighborX="56001" custLinFactNeighborY="-62222"/>
      <dgm:spPr/>
      <dgm:t>
        <a:bodyPr/>
        <a:lstStyle/>
        <a:p>
          <a:endParaRPr lang="ru-RU"/>
        </a:p>
      </dgm:t>
    </dgm:pt>
    <dgm:pt modelId="{C6BE26DD-E080-48C1-AFC0-D8B8428C99F8}" type="pres">
      <dgm:prSet presAssocID="{BF1D0B0D-1B89-46F9-A4C7-D54C7236B36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C9ED6-B2EF-47CC-9AF2-A9B0B886A784}" type="pres">
      <dgm:prSet presAssocID="{BF1D0B0D-1B89-46F9-A4C7-D54C7236B367}" presName="tile3" presStyleLbl="node1" presStyleIdx="2" presStyleCnt="4" custLinFactNeighborX="8422" custLinFactNeighborY="84668"/>
      <dgm:spPr/>
      <dgm:t>
        <a:bodyPr/>
        <a:lstStyle/>
        <a:p>
          <a:endParaRPr lang="ru-RU"/>
        </a:p>
      </dgm:t>
    </dgm:pt>
    <dgm:pt modelId="{878CDB47-C605-4D48-AE5B-AC694855FFD3}" type="pres">
      <dgm:prSet presAssocID="{BF1D0B0D-1B89-46F9-A4C7-D54C7236B36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6372AC-C3F9-4B74-8D22-B2B4F01251EB}" type="pres">
      <dgm:prSet presAssocID="{BF1D0B0D-1B89-46F9-A4C7-D54C7236B367}" presName="tile4" presStyleLbl="nod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B308B610-D9D5-4494-9E53-2B0769B52DDF}" type="pres">
      <dgm:prSet presAssocID="{BF1D0B0D-1B89-46F9-A4C7-D54C7236B36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41D1A877-426C-4FB8-B075-6659FC940C11}" type="pres">
      <dgm:prSet presAssocID="{BF1D0B0D-1B89-46F9-A4C7-D54C7236B367}" presName="centerTile" presStyleLbl="fgShp" presStyleIdx="0" presStyleCnt="1" custScaleX="198481" custScaleY="90386" custLinFactNeighborX="6610" custLinFactNeighborY="-1584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F1E08E9D-ACBE-4539-B148-B5393CFDF6E4}" srcId="{26E0E4A7-2449-453F-BB74-05FD099C74DF}" destId="{14A40C38-ADA4-4AA1-8FD5-DDFCFAB2F745}" srcOrd="0" destOrd="0" parTransId="{14328CDA-2D84-4BBD-AEF9-8741972BFEA6}" sibTransId="{D4CF627F-BF45-4B64-A206-4616A50B4D33}"/>
    <dgm:cxn modelId="{6FFDBA26-F293-4738-906D-6DA752981341}" type="presOf" srcId="{14A40C38-ADA4-4AA1-8FD5-DDFCFAB2F745}" destId="{597B1A4E-5E31-4706-87B6-9A2DBC90D4BC}" srcOrd="1" destOrd="0" presId="urn:microsoft.com/office/officeart/2005/8/layout/matrix1"/>
    <dgm:cxn modelId="{21FB54FB-0F52-4AFE-9053-4A8415BDBECE}" type="presOf" srcId="{14A40C38-ADA4-4AA1-8FD5-DDFCFAB2F745}" destId="{B74BEEAF-3AE7-4F1D-9C98-6CD2029F8F36}" srcOrd="0" destOrd="0" presId="urn:microsoft.com/office/officeart/2005/8/layout/matrix1"/>
    <dgm:cxn modelId="{1BE28840-C042-49AC-A6BE-AF2D6C28377F}" type="presOf" srcId="{3AB21BB5-EA50-443D-B005-9498F78D78D0}" destId="{92E5CDAC-589B-45D4-8610-7310E0D8C441}" srcOrd="0" destOrd="0" presId="urn:microsoft.com/office/officeart/2005/8/layout/matrix1"/>
    <dgm:cxn modelId="{E5A62A3C-1F84-4411-8DD9-75AD345BC3D4}" srcId="{26E0E4A7-2449-453F-BB74-05FD099C74DF}" destId="{3AB21BB5-EA50-443D-B005-9498F78D78D0}" srcOrd="1" destOrd="0" parTransId="{C41196DD-7ACF-47D9-B658-F12141FF4111}" sibTransId="{96C6164A-81A9-4937-B706-53A263F075E0}"/>
    <dgm:cxn modelId="{E51D97B6-3643-4FF8-839E-C1E853298F8B}" type="presOf" srcId="{3AB21BB5-EA50-443D-B005-9498F78D78D0}" destId="{C6BE26DD-E080-48C1-AFC0-D8B8428C99F8}" srcOrd="1" destOrd="0" presId="urn:microsoft.com/office/officeart/2005/8/layout/matrix1"/>
    <dgm:cxn modelId="{C5A0A678-88B3-42DD-AA51-8C43505B1DEA}" type="presOf" srcId="{26E0E4A7-2449-453F-BB74-05FD099C74DF}" destId="{41D1A877-426C-4FB8-B075-6659FC940C11}" srcOrd="0" destOrd="0" presId="urn:microsoft.com/office/officeart/2005/8/layout/matrix1"/>
    <dgm:cxn modelId="{C7AFAF3B-D87A-43DB-A7DB-134742EAE36D}" type="presOf" srcId="{276068E1-5B8D-4B54-9F0C-DA46F1A21845}" destId="{878CDB47-C605-4D48-AE5B-AC694855FFD3}" srcOrd="1" destOrd="0" presId="urn:microsoft.com/office/officeart/2005/8/layout/matrix1"/>
    <dgm:cxn modelId="{222B01D5-5D02-4D0F-8EAB-D1FB227126ED}" srcId="{BF1D0B0D-1B89-46F9-A4C7-D54C7236B367}" destId="{26E0E4A7-2449-453F-BB74-05FD099C74DF}" srcOrd="0" destOrd="0" parTransId="{41DF80B4-C2E0-4CBA-9A04-7BD216DE1AA4}" sibTransId="{2EF6AC2A-52D4-4A2C-9A04-FA4512D838E6}"/>
    <dgm:cxn modelId="{D36B2AFF-36C5-441F-9065-3C78824FBFD6}" type="presOf" srcId="{276068E1-5B8D-4B54-9F0C-DA46F1A21845}" destId="{501C9ED6-B2EF-47CC-9AF2-A9B0B886A784}" srcOrd="0" destOrd="0" presId="urn:microsoft.com/office/officeart/2005/8/layout/matrix1"/>
    <dgm:cxn modelId="{C5BE50F2-0D46-4BA5-9FAA-74D15C81FBB4}" srcId="{26E0E4A7-2449-453F-BB74-05FD099C74DF}" destId="{276068E1-5B8D-4B54-9F0C-DA46F1A21845}" srcOrd="2" destOrd="0" parTransId="{A10CD22A-0B2C-420F-B462-757B3923808C}" sibTransId="{D4200F9C-328C-4D4A-BBBF-4CCBFF6C8631}"/>
    <dgm:cxn modelId="{812AB18D-401D-48C8-986A-9BDDEFFFC10B}" type="presOf" srcId="{BF1D0B0D-1B89-46F9-A4C7-D54C7236B367}" destId="{D34188B8-E24E-4E7C-803E-E8C99B4B6BBF}" srcOrd="0" destOrd="0" presId="urn:microsoft.com/office/officeart/2005/8/layout/matrix1"/>
    <dgm:cxn modelId="{E7D97DA3-AA09-4DE0-A446-9334A7F0A540}" type="presParOf" srcId="{D34188B8-E24E-4E7C-803E-E8C99B4B6BBF}" destId="{EA0733E9-9F25-42DE-A1E1-F0115E46EC02}" srcOrd="0" destOrd="0" presId="urn:microsoft.com/office/officeart/2005/8/layout/matrix1"/>
    <dgm:cxn modelId="{F6D45A33-5FE9-4F9B-9B88-9877681B6F32}" type="presParOf" srcId="{EA0733E9-9F25-42DE-A1E1-F0115E46EC02}" destId="{B74BEEAF-3AE7-4F1D-9C98-6CD2029F8F36}" srcOrd="0" destOrd="0" presId="urn:microsoft.com/office/officeart/2005/8/layout/matrix1"/>
    <dgm:cxn modelId="{68D51EEB-57BA-4C64-93F6-195D6BDB2686}" type="presParOf" srcId="{EA0733E9-9F25-42DE-A1E1-F0115E46EC02}" destId="{597B1A4E-5E31-4706-87B6-9A2DBC90D4BC}" srcOrd="1" destOrd="0" presId="urn:microsoft.com/office/officeart/2005/8/layout/matrix1"/>
    <dgm:cxn modelId="{A2274423-71B1-4514-9A78-F655FE800192}" type="presParOf" srcId="{EA0733E9-9F25-42DE-A1E1-F0115E46EC02}" destId="{92E5CDAC-589B-45D4-8610-7310E0D8C441}" srcOrd="2" destOrd="0" presId="urn:microsoft.com/office/officeart/2005/8/layout/matrix1"/>
    <dgm:cxn modelId="{1C3915BF-D364-4DF9-AD4B-B618321A9A0C}" type="presParOf" srcId="{EA0733E9-9F25-42DE-A1E1-F0115E46EC02}" destId="{C6BE26DD-E080-48C1-AFC0-D8B8428C99F8}" srcOrd="3" destOrd="0" presId="urn:microsoft.com/office/officeart/2005/8/layout/matrix1"/>
    <dgm:cxn modelId="{26486F55-EAA6-4CB3-A8B6-2438DF69DD03}" type="presParOf" srcId="{EA0733E9-9F25-42DE-A1E1-F0115E46EC02}" destId="{501C9ED6-B2EF-47CC-9AF2-A9B0B886A784}" srcOrd="4" destOrd="0" presId="urn:microsoft.com/office/officeart/2005/8/layout/matrix1"/>
    <dgm:cxn modelId="{B3EA774B-FF00-4882-897E-647B8BDA77C7}" type="presParOf" srcId="{EA0733E9-9F25-42DE-A1E1-F0115E46EC02}" destId="{878CDB47-C605-4D48-AE5B-AC694855FFD3}" srcOrd="5" destOrd="0" presId="urn:microsoft.com/office/officeart/2005/8/layout/matrix1"/>
    <dgm:cxn modelId="{6CD3DE4C-7BEA-4A51-928A-454E67DE88A8}" type="presParOf" srcId="{EA0733E9-9F25-42DE-A1E1-F0115E46EC02}" destId="{816372AC-C3F9-4B74-8D22-B2B4F01251EB}" srcOrd="6" destOrd="0" presId="urn:microsoft.com/office/officeart/2005/8/layout/matrix1"/>
    <dgm:cxn modelId="{A26C77CE-9D2B-407D-8713-42914435B07B}" type="presParOf" srcId="{EA0733E9-9F25-42DE-A1E1-F0115E46EC02}" destId="{B308B610-D9D5-4494-9E53-2B0769B52DDF}" srcOrd="7" destOrd="0" presId="urn:microsoft.com/office/officeart/2005/8/layout/matrix1"/>
    <dgm:cxn modelId="{DF30947B-D45F-432E-A685-850753913AE1}" type="presParOf" srcId="{D34188B8-E24E-4E7C-803E-E8C99B4B6BBF}" destId="{41D1A877-426C-4FB8-B075-6659FC940C11}" srcOrd="1" destOrd="0" presId="urn:microsoft.com/office/officeart/2005/8/layout/matrix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4BEEAF-3AE7-4F1D-9C98-6CD2029F8F36}">
      <dsp:nvSpPr>
        <dsp:cNvPr id="0" name=""/>
        <dsp:cNvSpPr/>
      </dsp:nvSpPr>
      <dsp:spPr>
        <a:xfrm rot="16200000">
          <a:off x="457708" y="-396389"/>
          <a:ext cx="917173" cy="1709952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61318" y="1"/>
        <a:ext cx="1709952" cy="687880"/>
      </dsp:txXfrm>
    </dsp:sp>
    <dsp:sp modelId="{92E5CDAC-589B-45D4-8610-7310E0D8C441}">
      <dsp:nvSpPr>
        <dsp:cNvPr id="0" name=""/>
        <dsp:cNvSpPr/>
      </dsp:nvSpPr>
      <dsp:spPr>
        <a:xfrm>
          <a:off x="1709952" y="0"/>
          <a:ext cx="1709952" cy="917173"/>
        </a:xfrm>
        <a:prstGeom prst="round1Rect">
          <a:avLst/>
        </a:prstGeom>
        <a:blipFill dpi="0" rotWithShape="0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1709952" y="0"/>
        <a:ext cx="1709952" cy="687880"/>
      </dsp:txXfrm>
    </dsp:sp>
    <dsp:sp modelId="{501C9ED6-B2EF-47CC-9AF2-A9B0B886A784}">
      <dsp:nvSpPr>
        <dsp:cNvPr id="0" name=""/>
        <dsp:cNvSpPr/>
      </dsp:nvSpPr>
      <dsp:spPr>
        <a:xfrm rot="10800000">
          <a:off x="144012" y="917173"/>
          <a:ext cx="1709952" cy="917173"/>
        </a:xfrm>
        <a:prstGeom prst="round1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10800000">
        <a:off x="144012" y="1146466"/>
        <a:ext cx="1709952" cy="687880"/>
      </dsp:txXfrm>
    </dsp:sp>
    <dsp:sp modelId="{816372AC-C3F9-4B74-8D22-B2B4F01251EB}">
      <dsp:nvSpPr>
        <dsp:cNvPr id="0" name=""/>
        <dsp:cNvSpPr/>
      </dsp:nvSpPr>
      <dsp:spPr>
        <a:xfrm rot="5400000">
          <a:off x="2106341" y="520784"/>
          <a:ext cx="917173" cy="1709952"/>
        </a:xfrm>
        <a:prstGeom prst="round1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D1A877-426C-4FB8-B075-6659FC940C11}">
      <dsp:nvSpPr>
        <dsp:cNvPr id="0" name=""/>
        <dsp:cNvSpPr/>
      </dsp:nvSpPr>
      <dsp:spPr>
        <a:xfrm>
          <a:off x="759589" y="637261"/>
          <a:ext cx="2036357" cy="41449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Консультационный центр</a:t>
          </a:r>
          <a:endParaRPr lang="ru-RU" sz="16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9823" y="657495"/>
        <a:ext cx="1995889" cy="3740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73D8D03-D719-4AA3-9924-3DAC8B8C9E2D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C75C5B-623D-4D11-9235-3EC696591F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26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D65386-6DA3-4BCA-854E-56B98BFC0B1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638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35A869-80CE-4CBC-A0E9-E2A686D0C52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8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074745-CCFA-4D42-AF98-F874DE406D9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8ABFC1-9185-47ED-BCA1-0F7E43BA196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F9FCB-73D9-479E-99F3-E102B1DCA07F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66B33-9949-41F9-8182-89AC50792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5249B-BEF6-4A67-9BA9-42446DA078E7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E4D45-38E6-4D7A-9E57-AE8614FA2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E9123-935F-4BF7-AF39-A3C3B72D33FB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015A5-5CA3-43EC-BEC6-82A3D3432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EE883-D7C5-49EF-A3C9-0D6248993926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4A6D6-04D1-4CB5-A7C1-F2C680A6D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F1250-99C4-4EDC-BC64-559AA7850F05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41FC0-9FEB-4564-822C-4629CD1B1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9B0C3-196A-47E1-8D36-8B88F2C6DC18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A17BC-774D-48C1-B891-66BFA9EDC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28D2B-E8C2-4A14-98A5-078187D62EA8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353A6-5A94-445A-9C8F-2E83C339C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9FF6F-118B-4533-AF8A-16BD14C506CD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8DEE9-D0E1-409A-86E4-DF02DC559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63233-AD71-4A50-95A4-0BA32F765C85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E1BE8-DCED-4B9A-BCC1-9657AFF39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71049-76BA-4F1A-A07B-05E972FA5F13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F5D5A-8A4E-433D-9DE6-489002D4D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D2108-F7A9-4208-BFD5-C0BF180B22E0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62D2F-5349-4CD7-ABFE-377F3A3CB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413" y="182880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03D80BA2-4BEF-400C-A7B8-709867512252}" type="datetime1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19A3F9-C3B5-4E67-95A3-43F972573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2" r:id="rId3"/>
    <p:sldLayoutId id="2147483741" r:id="rId4"/>
    <p:sldLayoutId id="2147483740" r:id="rId5"/>
    <p:sldLayoutId id="2147483739" r:id="rId6"/>
    <p:sldLayoutId id="2147483738" r:id="rId7"/>
    <p:sldLayoutId id="2147483737" r:id="rId8"/>
    <p:sldLayoutId id="2147483736" r:id="rId9"/>
    <p:sldLayoutId id="2147483735" r:id="rId10"/>
    <p:sldLayoutId id="2147483734" r:id="rId11"/>
  </p:sldLayoutIdLst>
  <p:hf hd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C966BA-2DA7-43D6-AEC3-67CBEEC2DDD8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/>
          </p:nvPr>
        </p:nvGraphicFramePr>
        <p:xfrm>
          <a:off x="755650" y="1773238"/>
          <a:ext cx="7764463" cy="3180715"/>
        </p:xfrm>
        <a:graphic>
          <a:graphicData uri="http://schemas.openxmlformats.org/drawingml/2006/table">
            <a:tbl>
              <a:tblPr/>
              <a:tblGrid>
                <a:gridCol w="2376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87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6047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проекта (полное):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Просвещение родителей  детей, посещающих ДОО и получающих дошкольное образование в семье через организацию работы  консультационного центра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047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проекта (сокращенное):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Компетентный родитель - счастливый ребенок.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85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74B763-E810-484B-950E-F0F0E738881F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Заголовок 1"/>
          <p:cNvSpPr txBox="1">
            <a:spLocks/>
          </p:cNvSpPr>
          <p:nvPr/>
        </p:nvSpPr>
        <p:spPr bwMode="auto">
          <a:xfrm>
            <a:off x="2195736" y="172494"/>
            <a:ext cx="6786562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1006475">
              <a:lnSpc>
                <a:spcPct val="90000"/>
              </a:lnSpc>
            </a:pPr>
            <a:r>
              <a:rPr lang="ru-RU" sz="2800" dirty="0">
                <a:solidFill>
                  <a:srgbClr val="921A1D"/>
                </a:solidFill>
                <a:latin typeface="Times New Roman" pitchFamily="18" charset="0"/>
                <a:cs typeface="Times New Roman" pitchFamily="18" charset="0"/>
              </a:rPr>
              <a:t>Реестр заинтересованных сторон</a:t>
            </a:r>
          </a:p>
        </p:txBody>
      </p:sp>
      <p:graphicFrame>
        <p:nvGraphicFramePr>
          <p:cNvPr id="27739" name="Group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346792"/>
              </p:ext>
            </p:extLst>
          </p:nvPr>
        </p:nvGraphicFramePr>
        <p:xfrm>
          <a:off x="323850" y="692150"/>
          <a:ext cx="8509000" cy="6131983"/>
        </p:xfrm>
        <a:graphic>
          <a:graphicData uri="http://schemas.openxmlformats.org/drawingml/2006/table">
            <a:tbl>
              <a:tblPr/>
              <a:tblGrid>
                <a:gridCol w="536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7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2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4128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 или организация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Представитель интересов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(ФИО, должность)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Ожидание от реализации проекта (программы)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1602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Психолого-педагогический центр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г.о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 Тольятти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Ханова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Алсу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Минталиповна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, заместитель директора по учебной работе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Консультации специалистов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625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ГБУЗ СО «ТГКП» №3, №1, № 4 (Детское поликлиническое отделение)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Заведующие  детскими поликлиническим и отделениями: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Рядовая Инна Борисовна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Петрова Татьяна Ивановна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Консультации детского педиатра, узких специалистов (невролог, психиатр, лор. и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т.д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9181C2-60C7-46F9-A1A1-68ED5B0A77A8}" type="slidenum">
              <a:rPr lang="ru-RU" b="1"/>
              <a:pPr>
                <a:defRPr/>
              </a:pPr>
              <a:t>11</a:t>
            </a:fld>
            <a:endParaRPr lang="ru-RU" b="1" dirty="0"/>
          </a:p>
        </p:txBody>
      </p:sp>
      <p:sp>
        <p:nvSpPr>
          <p:cNvPr id="28674" name="Заголовок 5"/>
          <p:cNvSpPr txBox="1">
            <a:spLocks/>
          </p:cNvSpPr>
          <p:nvPr/>
        </p:nvSpPr>
        <p:spPr bwMode="auto">
          <a:xfrm>
            <a:off x="395288" y="-31750"/>
            <a:ext cx="3898900" cy="6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1006475">
              <a:lnSpc>
                <a:spcPct val="90000"/>
              </a:lnSpc>
            </a:pPr>
            <a:r>
              <a:rPr lang="ru-RU" sz="2800" dirty="0">
                <a:solidFill>
                  <a:srgbClr val="921A1D"/>
                </a:solidFill>
                <a:latin typeface="Times New Roman" pitchFamily="18" charset="0"/>
                <a:cs typeface="Times New Roman" pitchFamily="18" charset="0"/>
              </a:rPr>
              <a:t>Бюджет проекта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762483"/>
              </p:ext>
            </p:extLst>
          </p:nvPr>
        </p:nvGraphicFramePr>
        <p:xfrm>
          <a:off x="-37751" y="476672"/>
          <a:ext cx="9155111" cy="6654602"/>
        </p:xfrm>
        <a:graphic>
          <a:graphicData uri="http://schemas.openxmlformats.org/drawingml/2006/table">
            <a:tbl>
              <a:tblPr firstRow="1" bandRow="1">
                <a:solidFill>
                  <a:srgbClr val="FFCC99"/>
                </a:solidFill>
              </a:tblPr>
              <a:tblGrid>
                <a:gridCol w="7808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1470">
                  <a:extLst>
                    <a:ext uri="{9D8B030D-6E8A-4147-A177-3AD203B41FA5}">
                      <a16:colId xmlns:a16="http://schemas.microsoft.com/office/drawing/2014/main" val="109135725"/>
                    </a:ext>
                  </a:extLst>
                </a:gridCol>
                <a:gridCol w="1665157">
                  <a:extLst>
                    <a:ext uri="{9D8B030D-6E8A-4147-A177-3AD203B41FA5}">
                      <a16:colId xmlns:a16="http://schemas.microsoft.com/office/drawing/2014/main" val="3794300481"/>
                    </a:ext>
                  </a:extLst>
                </a:gridCol>
                <a:gridCol w="20274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9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72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3343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мероприятия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Бюджетные источники финансирования,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Внебюджетные</a:t>
                      </a:r>
                    </a:p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источники</a:t>
                      </a:r>
                    </a:p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финансирования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Всего,</a:t>
                      </a:r>
                    </a:p>
                    <a:p>
                      <a:pPr algn="ctr"/>
                      <a:r>
                        <a:rPr lang="ru-RU" sz="14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644">
                <a:tc v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городского бюджета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областного бюджета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705"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196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Оснащение помещения  центра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50.000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50.000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3349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мультимедийным и цифровым оборудованием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192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Информационно-рекламная деятельность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192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методической литературы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34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Издательская деятельность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20.000.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20.000.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034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Канцелярские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товары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0641"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886700" cy="714379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921A1D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Модель функционирования результатов проекта</a:t>
            </a:r>
            <a:r>
              <a:rPr lang="ru-RU" sz="3600" dirty="0">
                <a:solidFill>
                  <a:srgbClr val="921A1D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921A1D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B4A6D6-04D1-4CB5-A7C1-F2C680A6DD1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438068210"/>
              </p:ext>
            </p:extLst>
          </p:nvPr>
        </p:nvGraphicFramePr>
        <p:xfrm>
          <a:off x="2876308" y="2862055"/>
          <a:ext cx="3419904" cy="1834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влево 2"/>
          <p:cNvSpPr/>
          <p:nvPr/>
        </p:nvSpPr>
        <p:spPr>
          <a:xfrm rot="4130716">
            <a:off x="3043322" y="2296450"/>
            <a:ext cx="602879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59476" y="1199290"/>
            <a:ext cx="180020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увеличение охвата родителей консультационными услугами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лево 8"/>
          <p:cNvSpPr/>
          <p:nvPr/>
        </p:nvSpPr>
        <p:spPr>
          <a:xfrm>
            <a:off x="2195735" y="3222094"/>
            <a:ext cx="646467" cy="46028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7278" y="2329944"/>
            <a:ext cx="1800200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наличие  квалифицированных педагогов и специалистов, осуществляющих психолого-педагогическое сопровождение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семей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лево 10"/>
          <p:cNvSpPr/>
          <p:nvPr/>
        </p:nvSpPr>
        <p:spPr>
          <a:xfrm rot="10800000">
            <a:off x="6453638" y="3284984"/>
            <a:ext cx="577299" cy="3973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065042" y="2162939"/>
            <a:ext cx="1800200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наличие разработанной методической продукции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презентации опыта работы Центра для педагогической общественности (модульные программы, методы и технологии работы с семьей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лево 13"/>
          <p:cNvSpPr/>
          <p:nvPr/>
        </p:nvSpPr>
        <p:spPr>
          <a:xfrm rot="6962245">
            <a:off x="5293856" y="2309241"/>
            <a:ext cx="57729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589463" y="1191642"/>
            <a:ext cx="2152824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взаимодействие и наличие договорных  отношений с социальными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партнерами</a:t>
            </a:r>
          </a:p>
        </p:txBody>
      </p:sp>
      <p:sp>
        <p:nvSpPr>
          <p:cNvPr id="16" name="Стрелка влево 15"/>
          <p:cNvSpPr/>
          <p:nvPr/>
        </p:nvSpPr>
        <p:spPr>
          <a:xfrm rot="18405640">
            <a:off x="2892649" y="4919855"/>
            <a:ext cx="57729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07278" y="5503348"/>
            <a:ext cx="2928707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возможность тиражирования опыта  по организации работы консультационного центра для педагогов и ДОО города, региона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95820" y="5503348"/>
            <a:ext cx="180020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деятельность  сайта консультационного центра «Шагаем вместе»</a:t>
            </a:r>
          </a:p>
        </p:txBody>
      </p:sp>
      <p:sp>
        <p:nvSpPr>
          <p:cNvPr id="19" name="Стрелка влево 18"/>
          <p:cNvSpPr/>
          <p:nvPr/>
        </p:nvSpPr>
        <p:spPr>
          <a:xfrm rot="16200000">
            <a:off x="4327251" y="4970193"/>
            <a:ext cx="57729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 rot="14372384">
            <a:off x="5860963" y="4944039"/>
            <a:ext cx="57729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6451114" y="5464129"/>
            <a:ext cx="193731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расширение проекта зачёт увеличения участников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45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6CA0C7-DEFC-4077-95C0-CF5BD66A46D9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>
            <a:extLst/>
          </p:cNvPr>
          <p:cNvGrpSpPr/>
          <p:nvPr/>
        </p:nvGrpSpPr>
        <p:grpSpPr>
          <a:xfrm>
            <a:off x="323528" y="395564"/>
            <a:ext cx="8463874" cy="6325911"/>
            <a:chOff x="1506944" y="2682146"/>
            <a:chExt cx="6629952" cy="3978776"/>
          </a:xfrm>
          <a:solidFill>
            <a:srgbClr val="D8DCE5"/>
          </a:solidFill>
        </p:grpSpPr>
        <p:sp>
          <p:nvSpPr>
            <p:cNvPr id="12" name="Прямоугольник 11">
              <a:extLst/>
            </p:cNvPr>
            <p:cNvSpPr/>
            <p:nvPr/>
          </p:nvSpPr>
          <p:spPr>
            <a:xfrm>
              <a:off x="1506944" y="2702595"/>
              <a:ext cx="2817374" cy="2014404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>
                <a:defRPr/>
              </a:pPr>
              <a:endPara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4625" indent="-174625" algn="just">
                <a:buFont typeface="Arial" panose="020B0604020202020204" pitchFamily="34" charset="0"/>
                <a:buChar char="•"/>
                <a:defRPr/>
              </a:pP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Федеральный закон "Об образовании в Российской Федерации" от 29.12.2012 N 273-ФЗ </a:t>
              </a:r>
            </a:p>
            <a:p>
              <a:pPr marL="174625" indent="-174625" algn="just">
                <a:buFont typeface="Arial" panose="020B0604020202020204" pitchFamily="34" charset="0"/>
                <a:buChar char="•"/>
                <a:defRPr/>
              </a:pP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Необходимость 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психолого-педагогической, методической и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консультативной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помощи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родителям детей, посещающих ДОО и получающих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образование в форме семейного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воспитания.</a:t>
              </a:r>
            </a:p>
            <a:p>
              <a:pPr marL="174625" indent="-174625" algn="just">
                <a:buFont typeface="Arial" panose="020B0604020202020204" pitchFamily="34" charset="0"/>
                <a:buChar char="•"/>
                <a:defRPr/>
              </a:pP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Потребность в обучении педагогов в оказании консультационных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услуг</a:t>
              </a:r>
            </a:p>
            <a:p>
              <a:pPr algn="just">
                <a:defRPr/>
              </a:pPr>
              <a:endPara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>
              <a:extLst/>
            </p:cNvPr>
            <p:cNvSpPr/>
            <p:nvPr/>
          </p:nvSpPr>
          <p:spPr>
            <a:xfrm>
              <a:off x="5319523" y="2682146"/>
              <a:ext cx="2817373" cy="203485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285750" indent="-285750" algn="just">
                <a:buFont typeface="Wingdings" panose="05000000000000000000" pitchFamily="2" charset="2"/>
                <a:buChar char="§"/>
                <a:defRPr/>
              </a:pP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60% педагогов ДОО недостаточное используют  образовательный потенциал, новых форм психолого-педагогического сопровождения родителей </a:t>
              </a:r>
            </a:p>
            <a:p>
              <a:pPr marL="285750" indent="-285750" algn="just">
                <a:buFont typeface="Wingdings" panose="05000000000000000000" pitchFamily="2" charset="2"/>
                <a:buChar char="§"/>
                <a:defRPr/>
              </a:pP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80% педагогов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едостаточно </a:t>
              </a:r>
              <a:r>
                <a:rPr lang="ru-RU" sz="160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владеют </a:t>
              </a:r>
              <a:r>
                <a:rPr lang="ru-RU" sz="160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дистанционными технологиями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организации психолого-педагогического сопровождения родителей детей,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посещающих ДОО и получающих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дошкольное образование дома</a:t>
              </a:r>
              <a:endPara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Прямая со стрелкой 13">
              <a:extLst/>
            </p:cNvPr>
            <p:cNvCxnSpPr/>
            <p:nvPr/>
          </p:nvCxnSpPr>
          <p:spPr>
            <a:xfrm flipV="1">
              <a:off x="4324318" y="3723828"/>
              <a:ext cx="1007823" cy="19336"/>
            </a:xfrm>
            <a:prstGeom prst="straightConnector1">
              <a:avLst/>
            </a:prstGeom>
            <a:grpFill/>
            <a:ln w="920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Скругленный прямоугольник 5">
              <a:extLst/>
            </p:cNvPr>
            <p:cNvSpPr/>
            <p:nvPr/>
          </p:nvSpPr>
          <p:spPr>
            <a:xfrm>
              <a:off x="2149730" y="5664531"/>
              <a:ext cx="5904656" cy="996391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Стрелка вниз 7">
              <a:extLst/>
            </p:cNvPr>
            <p:cNvSpPr/>
            <p:nvPr/>
          </p:nvSpPr>
          <p:spPr>
            <a:xfrm>
              <a:off x="3172045" y="4898529"/>
              <a:ext cx="3312368" cy="595135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093440" y="4941013"/>
            <a:ext cx="63385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эффективно обеспечить психолого-педагогическое сопровождение и просвещение родителей детей,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посещающих ДОО и получающих  дошкольное образование в семье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63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7FC0B0-9145-4AB9-86CD-07305EC56F9B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656" name="Group 2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571664"/>
              </p:ext>
            </p:extLst>
          </p:nvPr>
        </p:nvGraphicFramePr>
        <p:xfrm>
          <a:off x="179512" y="412726"/>
          <a:ext cx="8785225" cy="6328051"/>
        </p:xfrm>
        <a:graphic>
          <a:graphicData uri="http://schemas.openxmlformats.org/drawingml/2006/table">
            <a:tbl>
              <a:tblPr/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2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39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31076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проекта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</a:t>
                      </a:r>
                      <a:r>
                        <a:rPr lang="ru-RU" sz="135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Просвещение родителей различных категорий  детей (дети раннего возраста, с нарушениями  речи, с проблемами в поведении), посещающих ДОО и получающих дошкольное  образование в семье,  через предоставление к декабрю 2021 года не менее 90  услуг  психолого-педагогической, методической и консультативной помощи, в рамках консультационного центра, с  использованием,  в том числе дистанционных технологий.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651">
                <a:tc rowSpan="4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проекта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их значения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годам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Базовое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сентябрь 2020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Период,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0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2021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Июнь</a:t>
                      </a:r>
                    </a:p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</a:p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95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услуг психолого-педагогической, методической и консультационной помощи  родителям (законным представителям) детей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90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44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родителей (законных представителей), положительно оценивших качество предоставляемой услуги психолого-педагогической, методической, практической и консультационной помощи от общего числа обратившихся за получением услуги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аналитический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474" name="Заголовок 5"/>
          <p:cNvSpPr txBox="1">
            <a:spLocks/>
          </p:cNvSpPr>
          <p:nvPr/>
        </p:nvSpPr>
        <p:spPr bwMode="auto">
          <a:xfrm>
            <a:off x="14288" y="44450"/>
            <a:ext cx="67691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1006475">
              <a:lnSpc>
                <a:spcPct val="90000"/>
              </a:lnSpc>
            </a:pPr>
            <a:r>
              <a:rPr lang="ru-RU" sz="2800">
                <a:solidFill>
                  <a:srgbClr val="921A1D"/>
                </a:solidFill>
                <a:latin typeface="Times New Roman" pitchFamily="18" charset="0"/>
                <a:cs typeface="Times New Roman" pitchFamily="18" charset="0"/>
              </a:rPr>
              <a:t>Целеполагание проекта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B50010-2D8B-4423-92BD-38380480F51E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098684"/>
              </p:ext>
            </p:extLst>
          </p:nvPr>
        </p:nvGraphicFramePr>
        <p:xfrm>
          <a:off x="539552" y="332656"/>
          <a:ext cx="8280920" cy="6264696"/>
        </p:xfrm>
        <a:graphic>
          <a:graphicData uri="http://schemas.openxmlformats.org/drawingml/2006/table">
            <a:tbl>
              <a:tblPr/>
              <a:tblGrid>
                <a:gridCol w="1735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5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4696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Задачи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buAutoNum type="arabicPeriod"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Организовать на базе консультационного центра деятельность мобильных просветительских бригад  по  сопровождению родителей детей, посещающих ДОО и получающих дошкольное  образование в семье</a:t>
                      </a:r>
                    </a:p>
                    <a:p>
                      <a:pPr marL="342900" lvl="0" indent="-342900" algn="just">
                        <a:buAutoNum type="arabicPeriod"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Организовано внутрифирменное обучение педагогов по использованию  интерактивных форм и технологий (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study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квадро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аквариум) работы с  родителями.</a:t>
                      </a:r>
                    </a:p>
                    <a:p>
                      <a:pPr marL="342900" lvl="0" indent="-342900" algn="just">
                        <a:buAutoNum type="arabicPeriod"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Обеспечить процесс сопровождения  родителей детей посещающих ДОО и получающих дошкольное  образование в семье,   посредством дистанционных  технологий.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marR="0" lvl="0" indent="-457200" algn="l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9A5B30-DCBD-47FE-9558-AA6C0BB8741F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646294"/>
              </p:ext>
            </p:extLst>
          </p:nvPr>
        </p:nvGraphicFramePr>
        <p:xfrm>
          <a:off x="250825" y="260350"/>
          <a:ext cx="8533953" cy="6406961"/>
        </p:xfrm>
        <a:graphic>
          <a:graphicData uri="http://schemas.openxmlformats.org/drawingml/2006/table">
            <a:tbl>
              <a:tblPr firstRow="1" bandRow="1"/>
              <a:tblGrid>
                <a:gridCol w="1788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5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0696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1</a:t>
                      </a: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549275" marR="0" lvl="0" indent="-28575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350" b="1" kern="1200" dirty="0" smtClean="0">
                          <a:solidFill>
                            <a:schemeClr val="lt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Организовать на базе консультационного центра деятельность мобильных просветительских бригад  по  сопровождению родителей детей, посещающих ДОО и получающих дошкольное  образование в семье</a:t>
                      </a:r>
                      <a:endParaRPr lang="ru-RU" sz="2000" dirty="0" smtClean="0">
                        <a:effectLst/>
                      </a:endParaRPr>
                    </a:p>
                    <a:p>
                      <a:pPr marL="549275" marR="0" lvl="0" indent="-549275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Организовать на базе консультационного центра деятельность мобильных просветительских бригад  по  сопровождению родителей детей, посещающих ДОО и получающих дошкольное  образование в семье:</a:t>
                      </a:r>
                    </a:p>
                    <a:p>
                      <a:pPr marL="549275" marR="0" lvl="0" indent="-28575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350" b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сформирована проектная группа педагогов (в каждом ДОО), участвующих в работе консультационного центра, включающая не менее 5 человек от ДОО</a:t>
                      </a:r>
                    </a:p>
                    <a:p>
                      <a:pPr marL="541338" marR="0" lvl="0" indent="-5413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разработать  практическое руководство по организации деятельности просветительских мобильных бригад  в ДОО.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9A5B30-DCBD-47FE-9558-AA6C0BB8741F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247440"/>
              </p:ext>
            </p:extLst>
          </p:nvPr>
        </p:nvGraphicFramePr>
        <p:xfrm>
          <a:off x="250825" y="260350"/>
          <a:ext cx="8533953" cy="6406961"/>
        </p:xfrm>
        <a:graphic>
          <a:graphicData uri="http://schemas.openxmlformats.org/drawingml/2006/table">
            <a:tbl>
              <a:tblPr firstRow="1" bandRow="1"/>
              <a:tblGrid>
                <a:gridCol w="1788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5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0696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</a:t>
                      </a:r>
                      <a:r>
                        <a:rPr kumimoji="0" lang="ru-RU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714375" marR="0" lvl="0" indent="-45085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350" b="1" kern="1200" dirty="0" smtClean="0">
                          <a:solidFill>
                            <a:schemeClr val="lt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организовано внутрифирменное обучение педагогов по </a:t>
                      </a:r>
                      <a:r>
                        <a:rPr lang="ru-RU" sz="1350" b="1" kern="1200" dirty="0" err="1" smtClean="0">
                          <a:solidFill>
                            <a:schemeClr val="lt1"/>
                          </a:solidFill>
                          <a:effectLst/>
                          <a:latin typeface="Calibri Light"/>
                          <a:ea typeface="+mn-ea"/>
                          <a:cs typeface="+mn-cs"/>
                        </a:rPr>
                        <a:t>использ</a:t>
                      </a:r>
                      <a:endParaRPr lang="ru-RU" sz="1350" b="1" kern="1200" dirty="0" smtClean="0">
                        <a:solidFill>
                          <a:schemeClr val="lt1"/>
                        </a:solidFill>
                        <a:effectLst/>
                        <a:latin typeface="Calibri Light"/>
                        <a:ea typeface="+mn-ea"/>
                        <a:cs typeface="+mn-cs"/>
                      </a:endParaRPr>
                    </a:p>
                    <a:p>
                      <a:pPr marL="714375" lvl="0" indent="-450850" algn="just">
                        <a:buFont typeface="Wingdings" panose="05000000000000000000" pitchFamily="2" charset="2"/>
                        <a:buChar char="q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Организовать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внутрифирменного  обучения педагогов по использованию  интерактивных форм и технологий (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study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квадро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аквариум) работы с  родителями: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63525" lvl="0" indent="0" algn="just">
                        <a:buFont typeface="Wingdings" panose="05000000000000000000" pitchFamily="2" charset="2"/>
                        <a:buNone/>
                      </a:pPr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714375" lvl="0" indent="-450850" algn="just">
                        <a:buFont typeface="Wingdings" panose="05000000000000000000" pitchFamily="2" charset="2"/>
                        <a:buChar char="q"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Обеспечить обобщение и представление педагогами  опыта  работы на научно-методических мероприятиях, профессиональных  конкурсах различного уровня</a:t>
                      </a:r>
                    </a:p>
                    <a:p>
                      <a:pPr marL="714375" lvl="0" indent="-450850" algn="just">
                        <a:buFont typeface="Wingdings" panose="05000000000000000000" pitchFamily="2" charset="2"/>
                        <a:buChar char="q"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разработать программы  просветительско-образовательных модулей  для родителей различных категорий детей: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с нарушениями речи;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с проблемами поведения;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для детей  раннего  возраста</a:t>
                      </a:r>
                    </a:p>
                    <a:p>
                      <a:pPr marL="714375" lvl="0" indent="-450850" algn="just">
                        <a:buFont typeface="Wingdings" panose="05000000000000000000" pitchFamily="2" charset="2"/>
                        <a:buChar char="q"/>
                      </a:pPr>
                      <a:endParaRPr lang="ru-RU" sz="1800" b="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90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F8208E-AEE6-45D6-96A3-16A7C8D72289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69252"/>
              </p:ext>
            </p:extLst>
          </p:nvPr>
        </p:nvGraphicFramePr>
        <p:xfrm>
          <a:off x="179388" y="657225"/>
          <a:ext cx="8713092" cy="5507975"/>
        </p:xfrm>
        <a:graphic>
          <a:graphicData uri="http://schemas.openxmlformats.org/drawingml/2006/table">
            <a:tbl>
              <a:tblPr firstRow="1" bandRow="1"/>
              <a:tblGrid>
                <a:gridCol w="182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74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0797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</a:t>
                      </a:r>
                      <a:r>
                        <a:rPr kumimoji="0" lang="ru-RU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84138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Обеспечить процесс сопровождения  родителей детей посещающих ДОО и получающих дошкольное  образование в семье,   посредством дистанционных  технологий.</a:t>
                      </a:r>
                    </a:p>
                    <a:p>
                      <a:pPr marL="84138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на сайте центра представить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 менее 30 консультаций различных специалистов (педагог-психолог, логопед и др.)</a:t>
                      </a:r>
                    </a:p>
                    <a:p>
                      <a:pPr marL="84138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провести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10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вебинаров по психолого-педагогическому сопровождению родителей.</a:t>
                      </a: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9A5B30-DCBD-47FE-9558-AA6C0BB8741F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136693"/>
              </p:ext>
            </p:extLst>
          </p:nvPr>
        </p:nvGraphicFramePr>
        <p:xfrm>
          <a:off x="250825" y="620688"/>
          <a:ext cx="8269288" cy="5976664"/>
        </p:xfrm>
        <a:graphic>
          <a:graphicData uri="http://schemas.openxmlformats.org/drawingml/2006/table">
            <a:tbl>
              <a:tblPr firstRow="1" bandRow="1"/>
              <a:tblGrid>
                <a:gridCol w="1732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7666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Результаты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8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538163" marR="0" lvl="0" indent="-2746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	организована деятельность мобильных просветительских бригад по сопровождению родителей детей посещающих ДОО и получающих дошкольное  образование в семье</a:t>
                      </a:r>
                    </a:p>
                    <a:p>
                      <a:pPr marL="538163" marR="0" lvl="0" indent="-2746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	разработано практическое руководство по организации деятельности просветительских мобильных бригад  в ДОО.</a:t>
                      </a:r>
                    </a:p>
                    <a:p>
                      <a:pPr marL="538163" marR="0" lvl="0" indent="-2746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	организовано внутрифирменное обучение педагогов по использованию  интерактивных форм и технологий (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квадро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аквариум) работы с  родителями.</a:t>
                      </a:r>
                    </a:p>
                    <a:p>
                      <a:pPr marL="538163" marR="0" lvl="0" indent="-2746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	организован процесс сопровождения  родителей детей посещающих ДОО и получающих дошкольное  образование в семье,   посредством дистанционных  технологий.</a:t>
                      </a:r>
                    </a:p>
                    <a:p>
                      <a:pPr marL="538163" marR="0" lvl="0" indent="-2746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	на сайте консультационного  центра представлено не менее 30 консультаций различных специалистов (педагог-психолог, логопед и др.)</a:t>
                      </a:r>
                    </a:p>
                    <a:p>
                      <a:pPr marL="538163" marR="0" lvl="0" indent="-2746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	проведено  10 вебинаров по психолого-педагогическому сопровождению родителей.</a:t>
                      </a:r>
                    </a:p>
                    <a:p>
                      <a:pPr marL="538163" marR="0" lvl="0" indent="-274638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Заголовок 5"/>
          <p:cNvSpPr txBox="1">
            <a:spLocks/>
          </p:cNvSpPr>
          <p:nvPr/>
        </p:nvSpPr>
        <p:spPr bwMode="auto">
          <a:xfrm>
            <a:off x="0" y="54050"/>
            <a:ext cx="896461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1006475">
              <a:lnSpc>
                <a:spcPct val="90000"/>
              </a:lnSpc>
            </a:pPr>
            <a:r>
              <a:rPr lang="ru-RU" sz="2000" b="1" dirty="0">
                <a:solidFill>
                  <a:srgbClr val="921A1D"/>
                </a:solidFill>
                <a:latin typeface="Times New Roman" pitchFamily="18" charset="0"/>
                <a:cs typeface="Times New Roman" pitchFamily="18" charset="0"/>
              </a:rPr>
              <a:t>Результаты проекта</a:t>
            </a:r>
            <a:endParaRPr lang="ru-RU" sz="2000" dirty="0">
              <a:solidFill>
                <a:srgbClr val="921A1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9A5B30-DCBD-47FE-9558-AA6C0BB8741F}" type="slidenum"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ru-RU" sz="1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54460"/>
              </p:ext>
            </p:extLst>
          </p:nvPr>
        </p:nvGraphicFramePr>
        <p:xfrm>
          <a:off x="250825" y="620688"/>
          <a:ext cx="8533953" cy="5976664"/>
        </p:xfrm>
        <a:graphic>
          <a:graphicData uri="http://schemas.openxmlformats.org/drawingml/2006/table">
            <a:tbl>
              <a:tblPr firstRow="1" bandRow="1"/>
              <a:tblGrid>
                <a:gridCol w="1788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5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7666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результатов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8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439738" marR="0" lvl="0" indent="-3556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Количество  педагогических работников, вовлеченных в оказание  психолого-педагогической, методической и консультативной помощи, в рамках консультационного центра (не менее 40 человек к  декабрю 2021 г).</a:t>
                      </a:r>
                    </a:p>
                    <a:p>
                      <a:pPr marL="439738" marR="0" lvl="0" indent="-3556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(%) педагогов, освоивших интерактивные технологии и формы организации работы с родителями  (не менее 50 %  от общего количества педагогов ДОО, к декабрю 2021 г)</a:t>
                      </a:r>
                    </a:p>
                    <a:p>
                      <a:pPr marL="439738" marR="0" lvl="0" indent="-3556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(%) педагогов, обобщивших и представивших опыт  по работе с родителями на научно-методических мероприятиях, профессиональных  конкурсах различного уровня (не менее 40% от общего количества педагогов ДОО, к декабрю 2021)</a:t>
                      </a:r>
                    </a:p>
                    <a:p>
                      <a:pPr marL="439738" marR="0" lvl="0" indent="-3556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посещений сайта  консультационного центра (не менее 1200 чел к декабрю 2021 г).</a:t>
                      </a:r>
                    </a:p>
                    <a:p>
                      <a:pPr marL="606425" marR="0" lvl="0" indent="-3429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Заголовок 5"/>
          <p:cNvSpPr txBox="1">
            <a:spLocks/>
          </p:cNvSpPr>
          <p:nvPr/>
        </p:nvSpPr>
        <p:spPr bwMode="auto">
          <a:xfrm>
            <a:off x="0" y="54050"/>
            <a:ext cx="896461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1006475">
              <a:lnSpc>
                <a:spcPct val="90000"/>
              </a:lnSpc>
            </a:pPr>
            <a:r>
              <a:rPr lang="ru-RU" sz="2000" b="1" dirty="0" smtClean="0">
                <a:solidFill>
                  <a:srgbClr val="921A1D"/>
                </a:solidFill>
                <a:latin typeface="Times New Roman" pitchFamily="18" charset="0"/>
                <a:cs typeface="Times New Roman" pitchFamily="18" charset="0"/>
              </a:rPr>
              <a:t>Основные показатели результатов  </a:t>
            </a:r>
            <a:r>
              <a:rPr lang="ru-RU" sz="2000" b="1" dirty="0">
                <a:solidFill>
                  <a:srgbClr val="921A1D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2000" dirty="0">
              <a:solidFill>
                <a:srgbClr val="921A1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23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3576</TotalTime>
  <Words>888</Words>
  <Application>Microsoft Office PowerPoint</Application>
  <PresentationFormat>Экран (4:3)</PresentationFormat>
  <Paragraphs>175</Paragraphs>
  <Slides>12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Arial Unicode MS</vt:lpstr>
      <vt:lpstr>Calibri</vt:lpstr>
      <vt:lpstr>Calibri Light</vt:lpstr>
      <vt:lpstr>Times New Roman</vt:lpstr>
      <vt:lpstr>Wingdings</vt:lpstr>
      <vt:lpstr>Wingdings 2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Модель функционирования результатов проекта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Менеджмент в социальной сфере. Социальное проектирование.</dc:title>
  <dc:creator>Наталья</dc:creator>
  <cp:lastModifiedBy>User</cp:lastModifiedBy>
  <cp:revision>290</cp:revision>
  <dcterms:created xsi:type="dcterms:W3CDTF">2012-01-11T08:01:34Z</dcterms:created>
  <dcterms:modified xsi:type="dcterms:W3CDTF">2020-12-24T15:31:39Z</dcterms:modified>
</cp:coreProperties>
</file>