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notesMasterIdLst>
    <p:notesMasterId r:id="rId15"/>
  </p:notesMasterIdLst>
  <p:sldIdLst>
    <p:sldId id="511" r:id="rId2"/>
    <p:sldId id="536" r:id="rId3"/>
    <p:sldId id="520" r:id="rId4"/>
    <p:sldId id="522" r:id="rId5"/>
    <p:sldId id="534" r:id="rId6"/>
    <p:sldId id="533" r:id="rId7"/>
    <p:sldId id="535" r:id="rId8"/>
    <p:sldId id="537" r:id="rId9"/>
    <p:sldId id="509" r:id="rId10"/>
    <p:sldId id="539" r:id="rId11"/>
    <p:sldId id="519" r:id="rId12"/>
    <p:sldId id="527" r:id="rId13"/>
    <p:sldId id="521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DCE5"/>
    <a:srgbClr val="0062A7"/>
    <a:srgbClr val="49556E"/>
    <a:srgbClr val="FFCC99"/>
    <a:srgbClr val="921A1D"/>
    <a:srgbClr val="F26722"/>
    <a:srgbClr val="E62B25"/>
    <a:srgbClr val="F184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Средний стиль 1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14" autoAdjust="0"/>
    <p:restoredTop sz="96120" autoAdjust="0"/>
  </p:normalViewPr>
  <p:slideViewPr>
    <p:cSldViewPr>
      <p:cViewPr>
        <p:scale>
          <a:sx n="74" d="100"/>
          <a:sy n="74" d="100"/>
        </p:scale>
        <p:origin x="-1290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9DE00D7-5386-49EE-82C8-D24AC0ED2BE7}" type="datetimeFigureOut">
              <a:rPr lang="ru-RU"/>
              <a:pPr>
                <a:defRPr/>
              </a:pPr>
              <a:t>11.01.2021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6310227-A26D-4E0D-B9BC-4E18D6D006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394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0A3074-5932-4A00-A3DB-0B41952B9CC6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0F6284-C116-4CC2-8DCF-B89E86CE647D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DF469F9-50BC-443A-9A4B-5F477068A1EE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8E65322-6ECC-48C6-8BDC-448D11C46E68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09B94AA-AF24-4DCF-8428-655FC9F3C544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328E0D-8723-428B-A2DD-4E124270178D}" type="datetime1">
              <a:rPr lang="ru-RU"/>
              <a:pPr>
                <a:defRPr/>
              </a:pPr>
              <a:t>11.01.2021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E01FB-9506-48DE-81CB-1C70704234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98D6BA-AE0C-4229-B9AD-7C0D3EAFD31D}" type="datetime1">
              <a:rPr lang="ru-RU"/>
              <a:pPr>
                <a:defRPr/>
              </a:pPr>
              <a:t>11.01.2021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6871D-22D1-4E58-9B8E-A4B9628951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A061E-A96D-4C4A-9940-B7F0A77DBFB8}" type="datetime1">
              <a:rPr lang="ru-RU"/>
              <a:pPr>
                <a:defRPr/>
              </a:pPr>
              <a:t>11.01.2021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B14123-972D-4523-97CB-BFBE610F8E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17737-43F7-4185-A6A8-CF7FCC3573DC}" type="datetime1">
              <a:rPr lang="ru-RU"/>
              <a:pPr>
                <a:defRPr/>
              </a:pPr>
              <a:t>11.01.2021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CB75F-4D97-41C3-8847-AA548D64F3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/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6D53A-2CC9-4D1F-A17C-39E13E34DC46}" type="datetime1">
              <a:rPr lang="ru-RU"/>
              <a:pPr>
                <a:defRPr/>
              </a:pPr>
              <a:t>11.01.2021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27A67-23F9-463F-A5F5-C654374565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BC11D-7F0B-4DEC-AEE6-A50F71B30785}" type="datetime1">
              <a:rPr lang="ru-RU"/>
              <a:pPr>
                <a:defRPr/>
              </a:pPr>
              <a:t>11.01.2021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A04FA-74D8-4EFB-8B14-2EDE0C335A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0632F-7146-4381-9144-5619EE7E2481}" type="datetime1">
              <a:rPr lang="ru-RU"/>
              <a:pPr>
                <a:defRPr/>
              </a:pPr>
              <a:t>11.01.2021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1167D-BE40-4859-B6CB-57715FBE29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2EEBC-9171-4994-B0AF-C98AEB1C3CF3}" type="datetime1">
              <a:rPr lang="ru-RU"/>
              <a:pPr>
                <a:defRPr/>
              </a:pPr>
              <a:t>11.01.2021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6598A-4ECC-4DEF-ABAB-D5B8751475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2A1D94-C2A2-4B2B-92B1-CEE082B363D4}" type="datetime1">
              <a:rPr lang="ru-RU"/>
              <a:pPr>
                <a:defRPr/>
              </a:pPr>
              <a:t>11.01.2021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43395C-238D-4D03-966E-D0E1E5F27D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037B47-6200-48B3-B786-4831874AAA2D}" type="datetime1">
              <a:rPr lang="ru-RU"/>
              <a:pPr>
                <a:defRPr/>
              </a:pPr>
              <a:t>11.01.2021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B7FF9-DE6C-4783-A701-75B403199D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4B7FE-6C8E-4B50-A83E-E31676F46E32}" type="datetime1">
              <a:rPr lang="ru-RU"/>
              <a:pPr>
                <a:defRPr/>
              </a:pPr>
              <a:t>11.01.2021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2DCF1-88D2-4BFB-BA3C-2AE59639E3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33413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413" y="1828800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 smtClean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fld id="{B5CF8D66-E739-42C9-AEB9-A19782854BA0}" type="datetime1">
              <a:rPr lang="ru-RU"/>
              <a:pPr>
                <a:defRPr/>
              </a:pPr>
              <a:t>11.01.2021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2713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95C5F0E-506B-4310-9A8C-4338AFB7E8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3" r:id="rId2"/>
    <p:sldLayoutId id="2147483742" r:id="rId3"/>
    <p:sldLayoutId id="2147483741" r:id="rId4"/>
    <p:sldLayoutId id="2147483740" r:id="rId5"/>
    <p:sldLayoutId id="2147483739" r:id="rId6"/>
    <p:sldLayoutId id="2147483738" r:id="rId7"/>
    <p:sldLayoutId id="2147483737" r:id="rId8"/>
    <p:sldLayoutId id="2147483736" r:id="rId9"/>
    <p:sldLayoutId id="2147483735" r:id="rId10"/>
    <p:sldLayoutId id="2147483734" r:id="rId11"/>
  </p:sldLayoutIdLst>
  <p:hf hdr="0" dt="0"/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Wingdings 2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Wingdings 2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167D604-48E3-4085-98B3-E177E84A25B9}" type="slidenum">
              <a:rPr lang="ru-RU" sz="12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1</a:t>
            </a:fld>
            <a:endParaRPr lang="ru-RU" sz="12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4351" name="Group 15"/>
          <p:cNvGraphicFramePr>
            <a:graphicFrameLocks noGrp="1"/>
          </p:cNvGraphicFramePr>
          <p:nvPr/>
        </p:nvGraphicFramePr>
        <p:xfrm>
          <a:off x="755650" y="2844800"/>
          <a:ext cx="7764463" cy="2723515"/>
        </p:xfrm>
        <a:graphic>
          <a:graphicData uri="http://schemas.openxmlformats.org/drawingml/2006/table">
            <a:tbl>
              <a:tblPr/>
              <a:tblGrid>
                <a:gridCol w="2376488"/>
                <a:gridCol w="5387975"/>
              </a:tblGrid>
              <a:tr h="1223963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проекта (полное):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Система психолого – педагогического сопровождения детей 5 – 7 лет с ОВЗ «Академия личностного роста»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260475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проекта (сокращенное):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Академия личностного роста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" name="Прямоугольник 1">
            <a:extLst>
              <a:ext uri="{FF2B5EF4-FFF2-40B4-BE49-F238E27FC236}"/>
            </a:extLst>
          </p:cNvPr>
          <p:cNvSpPr/>
          <p:nvPr/>
        </p:nvSpPr>
        <p:spPr>
          <a:xfrm>
            <a:off x="755650" y="333375"/>
            <a:ext cx="7764463" cy="19431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anchor="ctr"/>
          <a:lstStyle/>
          <a:p>
            <a:pPr algn="r"/>
            <a:endParaRPr lang="ru-RU" sz="1400" i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>
              <a:solidFill>
                <a:srgbClr val="000000"/>
              </a:solidFill>
              <a:cs typeface="Arial" charset="0"/>
            </a:endParaRPr>
          </a:p>
          <a:p>
            <a:pPr algn="ctr"/>
            <a:endParaRPr lang="ru-RU" b="1">
              <a:solidFill>
                <a:srgbClr val="000000"/>
              </a:solidFill>
              <a:cs typeface="Arial" charset="0"/>
            </a:endParaRPr>
          </a:p>
          <a:p>
            <a:pPr algn="ctr"/>
            <a:endParaRPr lang="ru-RU" b="1">
              <a:solidFill>
                <a:srgbClr val="000000"/>
              </a:solidFill>
              <a:cs typeface="Arial" charset="0"/>
            </a:endParaRPr>
          </a:p>
          <a:p>
            <a:pPr algn="ctr"/>
            <a:r>
              <a:rPr lang="ru-RU" sz="2400" b="1">
                <a:solidFill>
                  <a:srgbClr val="000000"/>
                </a:solidFill>
                <a:cs typeface="Arial" charset="0"/>
              </a:rPr>
              <a:t>Форма презентации паспорта проекта </a:t>
            </a:r>
          </a:p>
          <a:p>
            <a:pPr algn="ctr"/>
            <a:r>
              <a:rPr lang="ru-RU" sz="2400" b="1">
                <a:solidFill>
                  <a:srgbClr val="000000"/>
                </a:solidFill>
                <a:cs typeface="Arial" charset="0"/>
              </a:rPr>
              <a:t>развития организаций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1CB75F-4D97-41C3-8847-AA548D64F385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488390" y="260648"/>
            <a:ext cx="4176464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дети</a:t>
            </a:r>
            <a:endParaRPr lang="ru-RU" sz="32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47886" y="3068960"/>
            <a:ext cx="2016224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студенты</a:t>
            </a:r>
            <a:endParaRPr lang="ru-RU" sz="32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588224" y="3068960"/>
            <a:ext cx="2304256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родители</a:t>
            </a:r>
            <a:endParaRPr lang="ru-RU" sz="3600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2483768" y="5877272"/>
            <a:ext cx="4536504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педагоги</a:t>
            </a:r>
            <a:endParaRPr lang="ru-RU" sz="3200" dirty="0"/>
          </a:p>
        </p:txBody>
      </p:sp>
      <p:cxnSp>
        <p:nvCxnSpPr>
          <p:cNvPr id="3" name="Прямая со стрелкой 2"/>
          <p:cNvCxnSpPr/>
          <p:nvPr/>
        </p:nvCxnSpPr>
        <p:spPr>
          <a:xfrm flipH="1" flipV="1">
            <a:off x="1763688" y="3789040"/>
            <a:ext cx="1152128" cy="208823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4743120" y="836712"/>
            <a:ext cx="8900" cy="504056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6228184" y="3645024"/>
            <a:ext cx="936104" cy="252028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V="1">
            <a:off x="1403648" y="984824"/>
            <a:ext cx="1084742" cy="237216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H="1" flipV="1">
            <a:off x="6444208" y="984824"/>
            <a:ext cx="936105" cy="203493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Скругленный прямоугольник 36"/>
          <p:cNvSpPr/>
          <p:nvPr/>
        </p:nvSpPr>
        <p:spPr>
          <a:xfrm>
            <a:off x="1275418" y="1426226"/>
            <a:ext cx="6104895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дидактические игры и пособия в </a:t>
            </a:r>
            <a:r>
              <a:rPr lang="ru-RU" dirty="0" err="1"/>
              <a:t>оффлайн</a:t>
            </a:r>
            <a:r>
              <a:rPr lang="ru-RU" dirty="0"/>
              <a:t> и онлайн режиме</a:t>
            </a: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1553108" y="4561272"/>
            <a:ext cx="6380024" cy="3438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информационно-образовательное пространство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4327866" y="5274878"/>
            <a:ext cx="3521294" cy="2780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Конкурсы</a:t>
            </a:r>
            <a:endParaRPr lang="ru-RU" dirty="0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3138952" y="2695133"/>
            <a:ext cx="3072868" cy="4320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логопедическая тетрадь </a:t>
            </a: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3223204" y="3847309"/>
            <a:ext cx="5046246" cy="37377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серия логопедических и психологических сказок</a:t>
            </a:r>
          </a:p>
        </p:txBody>
      </p:sp>
      <p:cxnSp>
        <p:nvCxnSpPr>
          <p:cNvPr id="47" name="Прямая со стрелкой 46"/>
          <p:cNvCxnSpPr>
            <a:stCxn id="42" idx="3"/>
            <a:endCxn id="9" idx="1"/>
          </p:cNvCxnSpPr>
          <p:nvPr/>
        </p:nvCxnSpPr>
        <p:spPr>
          <a:xfrm>
            <a:off x="6211820" y="2911158"/>
            <a:ext cx="376404" cy="4458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93900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91EAE4A-A282-4F93-A3C0-816A5AA77A65}" type="slidenum">
              <a:rPr lang="ru-RU" sz="12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11</a:t>
            </a:fld>
            <a:endParaRPr lang="ru-RU" sz="12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6" name="Заголовок 1"/>
          <p:cNvSpPr txBox="1">
            <a:spLocks/>
          </p:cNvSpPr>
          <p:nvPr/>
        </p:nvSpPr>
        <p:spPr bwMode="auto">
          <a:xfrm>
            <a:off x="319088" y="11113"/>
            <a:ext cx="8335962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defTabSz="1006475">
              <a:lnSpc>
                <a:spcPct val="90000"/>
              </a:lnSpc>
            </a:pPr>
            <a:r>
              <a:rPr lang="ru-RU" sz="2800" b="1">
                <a:latin typeface="Times New Roman" pitchFamily="18" charset="0"/>
                <a:cs typeface="Times New Roman" pitchFamily="18" charset="0"/>
              </a:rPr>
              <a:t>Реестр заинтересованных сторон</a:t>
            </a:r>
          </a:p>
        </p:txBody>
      </p:sp>
      <p:graphicFrame>
        <p:nvGraphicFramePr>
          <p:cNvPr id="26664" name="Group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671656"/>
              </p:ext>
            </p:extLst>
          </p:nvPr>
        </p:nvGraphicFramePr>
        <p:xfrm>
          <a:off x="684213" y="836613"/>
          <a:ext cx="8064500" cy="5669280"/>
        </p:xfrm>
        <a:graphic>
          <a:graphicData uri="http://schemas.openxmlformats.org/drawingml/2006/table">
            <a:tbl>
              <a:tblPr/>
              <a:tblGrid>
                <a:gridCol w="390525"/>
                <a:gridCol w="2765425"/>
                <a:gridCol w="2176462"/>
                <a:gridCol w="2732088"/>
              </a:tblGrid>
              <a:tr h="542925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п/п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 или организация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Представитель интересов</a:t>
                      </a:r>
                      <a:b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(ФИО, должность)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Ожидание от реализации проекта (программы)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2A7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/>
                          <a:cs typeface="Arial" charset="0"/>
                        </a:rPr>
                        <a:t>Департамент образования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 Ligh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/>
                          <a:cs typeface="Arial" charset="0"/>
                        </a:rPr>
                        <a:t>Лебедева Л.М. руководитель Департамента образования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 Ligh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/>
                          <a:cs typeface="Arial" charset="0"/>
                        </a:rPr>
                        <a:t>Выполнение показателя управленческого портфеля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 Ligh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800" dirty="0" smtClean="0">
                          <a:solidFill>
                            <a:schemeClr val="accent2"/>
                          </a:solidFill>
                        </a:rPr>
                        <a:t>Колледж гуманитарных и</a:t>
                      </a:r>
                    </a:p>
                    <a:p>
                      <a:r>
                        <a:rPr lang="ru-RU" sz="1800" dirty="0" smtClean="0">
                          <a:solidFill>
                            <a:schemeClr val="accent2"/>
                          </a:solidFill>
                        </a:rPr>
                        <a:t>социально-педагогических</a:t>
                      </a:r>
                    </a:p>
                    <a:p>
                      <a:r>
                        <a:rPr lang="ru-RU" sz="1800" dirty="0" smtClean="0">
                          <a:solidFill>
                            <a:schemeClr val="accent2"/>
                          </a:solidFill>
                        </a:rPr>
                        <a:t>дисциплин имени Святителя</a:t>
                      </a:r>
                    </a:p>
                    <a:p>
                      <a:r>
                        <a:rPr lang="ru-RU" sz="1800" dirty="0" smtClean="0">
                          <a:solidFill>
                            <a:schemeClr val="accent2"/>
                          </a:solidFill>
                        </a:rPr>
                        <a:t>Алексия, Митрополита</a:t>
                      </a:r>
                    </a:p>
                    <a:p>
                      <a:r>
                        <a:rPr lang="ru-RU" sz="1800" dirty="0" smtClean="0">
                          <a:solidFill>
                            <a:schemeClr val="accent2"/>
                          </a:solidFill>
                        </a:rPr>
                        <a:t>Московского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800" dirty="0" smtClean="0">
                          <a:solidFill>
                            <a:schemeClr val="accent2"/>
                          </a:solidFill>
                        </a:rPr>
                        <a:t>Клименко И. А.,</a:t>
                      </a:r>
                    </a:p>
                    <a:p>
                      <a:r>
                        <a:rPr lang="ru-RU" sz="1800" dirty="0" err="1" smtClean="0">
                          <a:solidFill>
                            <a:schemeClr val="accent2"/>
                          </a:solidFill>
                        </a:rPr>
                        <a:t>к.п.н</a:t>
                      </a:r>
                      <a:r>
                        <a:rPr lang="ru-RU" sz="1800" dirty="0" smtClean="0">
                          <a:solidFill>
                            <a:schemeClr val="accent2"/>
                          </a:solidFill>
                        </a:rPr>
                        <a:t>. директор</a:t>
                      </a:r>
                      <a:endParaRPr lang="ru-RU" sz="180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800" dirty="0" smtClean="0">
                          <a:solidFill>
                            <a:schemeClr val="accent2"/>
                          </a:solidFill>
                        </a:rPr>
                        <a:t>Практика студентов, обучающихся</a:t>
                      </a:r>
                      <a:r>
                        <a:rPr lang="ru-RU" sz="1800" baseline="0" dirty="0" smtClean="0">
                          <a:solidFill>
                            <a:schemeClr val="accent2"/>
                          </a:solidFill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accent2"/>
                          </a:solidFill>
                        </a:rPr>
                        <a:t>по специальности</a:t>
                      </a:r>
                      <a:r>
                        <a:rPr lang="ru-RU" sz="1800" baseline="0" dirty="0" smtClean="0">
                          <a:solidFill>
                            <a:schemeClr val="accent2"/>
                          </a:solidFill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accent2"/>
                          </a:solidFill>
                        </a:rPr>
                        <a:t>«Воспитатель</a:t>
                      </a:r>
                      <a:r>
                        <a:rPr lang="ru-RU" sz="1800" baseline="0" dirty="0" smtClean="0">
                          <a:solidFill>
                            <a:schemeClr val="accent2"/>
                          </a:solidFill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accent2"/>
                          </a:solidFill>
                        </a:rPr>
                        <a:t>детей дошкольного возраста»</a:t>
                      </a:r>
                      <a:endParaRPr lang="ru-RU" sz="180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/>
                          <a:cs typeface="Arial" charset="0"/>
                        </a:rPr>
                        <a:t>Школы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/>
                          <a:cs typeface="Arial" charset="0"/>
                        </a:rPr>
                        <a:t>г.о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/>
                          <a:cs typeface="Arial" charset="0"/>
                        </a:rPr>
                        <a:t>. Тольятти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/>
                          <a:cs typeface="Arial" charset="0"/>
                        </a:rPr>
                        <a:t>директора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/>
                          <a:cs typeface="Arial" charset="0"/>
                        </a:rPr>
                        <a:t>Успешное обучение 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/>
                          <a:cs typeface="Arial" charset="0"/>
                        </a:rPr>
                        <a:t>детей с ОВЗ 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/>
                          <a:cs typeface="Arial" charset="0"/>
                        </a:rPr>
                        <a:t>в начальной школе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3340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800" dirty="0" smtClean="0">
                          <a:solidFill>
                            <a:schemeClr val="accent2"/>
                          </a:solidFill>
                        </a:rPr>
                        <a:t>Родительская</a:t>
                      </a:r>
                    </a:p>
                    <a:p>
                      <a:r>
                        <a:rPr lang="ru-RU" sz="1800" dirty="0" smtClean="0">
                          <a:solidFill>
                            <a:schemeClr val="accent2"/>
                          </a:solidFill>
                        </a:rPr>
                        <a:t>общественность</a:t>
                      </a:r>
                      <a:endParaRPr lang="ru-RU" sz="180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800" dirty="0" smtClean="0">
                          <a:solidFill>
                            <a:schemeClr val="accent2"/>
                          </a:solidFill>
                        </a:rPr>
                        <a:t>Родители</a:t>
                      </a:r>
                      <a:endParaRPr lang="ru-RU" sz="180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800" dirty="0" smtClean="0">
                          <a:solidFill>
                            <a:schemeClr val="accent2"/>
                          </a:solidFill>
                        </a:rPr>
                        <a:t>Готовность детей к</a:t>
                      </a:r>
                    </a:p>
                    <a:p>
                      <a:r>
                        <a:rPr lang="ru-RU" sz="1800" dirty="0" smtClean="0">
                          <a:solidFill>
                            <a:schemeClr val="accent2"/>
                          </a:solidFill>
                        </a:rPr>
                        <a:t>дальнейшему успешному</a:t>
                      </a:r>
                    </a:p>
                    <a:p>
                      <a:r>
                        <a:rPr lang="ru-RU" sz="1800" dirty="0" smtClean="0">
                          <a:solidFill>
                            <a:schemeClr val="accent2"/>
                          </a:solidFill>
                        </a:rPr>
                        <a:t>обучению в школе.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0DB1CA-BA34-47CB-8348-23481254CE5B}" type="slidenum">
              <a:rPr lang="ru-RU" b="1"/>
              <a:pPr>
                <a:defRPr/>
              </a:pPr>
              <a:t>12</a:t>
            </a:fld>
            <a:endParaRPr lang="ru-RU" b="1" dirty="0"/>
          </a:p>
        </p:txBody>
      </p:sp>
      <p:sp>
        <p:nvSpPr>
          <p:cNvPr id="27650" name="Заголовок 5"/>
          <p:cNvSpPr txBox="1">
            <a:spLocks/>
          </p:cNvSpPr>
          <p:nvPr/>
        </p:nvSpPr>
        <p:spPr bwMode="auto">
          <a:xfrm>
            <a:off x="0" y="0"/>
            <a:ext cx="9144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1006475">
              <a:lnSpc>
                <a:spcPct val="90000"/>
              </a:lnSpc>
            </a:pPr>
            <a:r>
              <a:rPr lang="ru-RU" sz="2800" b="1">
                <a:latin typeface="Times New Roman" pitchFamily="18" charset="0"/>
                <a:cs typeface="Times New Roman" pitchFamily="18" charset="0"/>
              </a:rPr>
              <a:t>Бюджет проекта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42062" y="550365"/>
          <a:ext cx="8831325" cy="4497166"/>
        </p:xfrm>
        <a:graphic>
          <a:graphicData uri="http://schemas.openxmlformats.org/drawingml/2006/table">
            <a:tbl>
              <a:tblPr firstRow="1" bandRow="1">
                <a:solidFill>
                  <a:srgbClr val="FFCC99"/>
                </a:solidFill>
              </a:tblPr>
              <a:tblGrid>
                <a:gridCol w="540440">
                  <a:extLst>
                    <a:ext uri="{9D8B030D-6E8A-4147-A177-3AD203B41FA5}"/>
                  </a:extLst>
                </a:gridCol>
                <a:gridCol w="1890166">
                  <a:extLst>
                    <a:ext uri="{9D8B030D-6E8A-4147-A177-3AD203B41FA5}"/>
                  </a:extLst>
                </a:gridCol>
                <a:gridCol w="1961747">
                  <a:extLst>
                    <a:ext uri="{9D8B030D-6E8A-4147-A177-3AD203B41FA5}"/>
                  </a:extLst>
                </a:gridCol>
                <a:gridCol w="1961747">
                  <a:extLst>
                    <a:ext uri="{9D8B030D-6E8A-4147-A177-3AD203B41FA5}"/>
                  </a:extLst>
                </a:gridCol>
                <a:gridCol w="1357458">
                  <a:extLst>
                    <a:ext uri="{9D8B030D-6E8A-4147-A177-3AD203B41FA5}"/>
                  </a:extLst>
                </a:gridCol>
                <a:gridCol w="1119767">
                  <a:extLst>
                    <a:ext uri="{9D8B030D-6E8A-4147-A177-3AD203B41FA5}"/>
                  </a:extLst>
                </a:gridCol>
              </a:tblGrid>
              <a:tr h="534145"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0" algn="l" defTabSz="685800" rtl="0" eaLnBrk="1" latinLnBrk="0" hangingPunct="1"/>
                      <a:r>
                        <a:rPr lang="ru-RU" sz="1800" b="1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№</a:t>
                      </a:r>
                    </a:p>
                    <a:p>
                      <a:pPr marL="0" algn="l" defTabSz="685800" rtl="0" eaLnBrk="1" latinLnBrk="0" hangingPunct="1"/>
                      <a:r>
                        <a:rPr lang="ru-RU" sz="1800" b="1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п/п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0" algn="l" defTabSz="685800" rtl="0" eaLnBrk="1" latinLnBrk="0" hangingPunct="1"/>
                      <a:r>
                        <a:rPr lang="ru-RU" sz="1800" b="1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Наименование</a:t>
                      </a:r>
                    </a:p>
                    <a:p>
                      <a:pPr marL="0" algn="l" defTabSz="685800" rtl="0" eaLnBrk="1" latinLnBrk="0" hangingPunct="1"/>
                      <a:r>
                        <a:rPr lang="ru-RU" sz="1800" b="1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мероприятия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0" algn="l" defTabSz="685800" rtl="0" eaLnBrk="1" latinLnBrk="0" hangingPunct="1"/>
                      <a:r>
                        <a:rPr lang="ru-RU" sz="1800" b="1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Бюджетные источники финансирования, рублей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 anchor="ctr">
                    <a:lnB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0" algn="l" defTabSz="685800" rtl="0" eaLnBrk="1" latinLnBrk="0" hangingPunct="1"/>
                      <a:r>
                        <a:rPr lang="ru-RU" sz="1800" b="1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Внебюджетные</a:t>
                      </a:r>
                    </a:p>
                    <a:p>
                      <a:pPr marL="0" algn="l" defTabSz="685800" rtl="0" eaLnBrk="1" latinLnBrk="0" hangingPunct="1"/>
                      <a:r>
                        <a:rPr lang="ru-RU" sz="1800" b="1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источники</a:t>
                      </a:r>
                    </a:p>
                    <a:p>
                      <a:pPr marL="0" algn="l" defTabSz="685800" rtl="0" eaLnBrk="1" latinLnBrk="0" hangingPunct="1"/>
                      <a:r>
                        <a:rPr lang="ru-RU" sz="1800" b="1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финансирования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0" algn="l" defTabSz="685800" rtl="0" eaLnBrk="1" latinLnBrk="0" hangingPunct="1"/>
                      <a:r>
                        <a:rPr lang="ru-RU" sz="1800" b="1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Всего,</a:t>
                      </a:r>
                    </a:p>
                    <a:p>
                      <a:pPr marL="0" algn="l" defTabSz="685800" rtl="0" eaLnBrk="1" latinLnBrk="0" hangingPunct="1"/>
                      <a:r>
                        <a:rPr lang="ru-RU" sz="1800" b="1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рублей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extLst>
                  <a:ext uri="{0D108BD9-81ED-4DB2-BD59-A6C34878D82A}"/>
                </a:extLst>
              </a:tr>
              <a:tr h="545975">
                <a:tc vMerge="1">
                  <a:txBody>
                    <a:bodyPr/>
                    <a:lstStyle/>
                    <a:p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T w="38100" cmpd="sng">
                      <a:noFill/>
                    </a:lnT>
                    <a:lnB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 anchor="ctr">
                    <a:lnT w="38100" cmpd="sng">
                      <a:noFill/>
                    </a:lnT>
                    <a:lnB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algn="l" defTabSz="685800" rtl="0" eaLnBrk="1" latinLnBrk="0" hangingPunct="1"/>
                      <a:r>
                        <a:rPr lang="ru-RU" sz="1800" b="1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Из городского бюджета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algn="l" defTabSz="685800" rtl="0" eaLnBrk="1" latinLnBrk="0" hangingPunct="1"/>
                      <a:r>
                        <a:rPr lang="ru-RU" sz="1800" b="1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Из областного бюджета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 anchor="ctr">
                    <a:lnT w="38100" cmpd="sng">
                      <a:noFill/>
                    </a:lnT>
                    <a:lnB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/>
                </a:extLst>
              </a:tr>
              <a:tr h="412846">
                <a:tc gridSpan="6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DC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314203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Расходы на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проведение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мероприятий по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повышению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квалификации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15000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15000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314203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Канцелярские товары,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расходные материалы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для создания д/и,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пособий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50000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50000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314203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Проведение конкурсов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15000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5000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20000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graphicFrame>
        <p:nvGraphicFramePr>
          <p:cNvPr id="27744" name="Group 96"/>
          <p:cNvGraphicFramePr>
            <a:graphicFrameLocks noGrp="1"/>
          </p:cNvGraphicFramePr>
          <p:nvPr/>
        </p:nvGraphicFramePr>
        <p:xfrm>
          <a:off x="250825" y="5395913"/>
          <a:ext cx="6337300" cy="625475"/>
        </p:xfrm>
        <a:graphic>
          <a:graphicData uri="http://schemas.openxmlformats.org/drawingml/2006/table">
            <a:tbl>
              <a:tblPr/>
              <a:tblGrid>
                <a:gridCol w="512763"/>
                <a:gridCol w="1936750"/>
                <a:gridCol w="1943100"/>
                <a:gridCol w="1944687"/>
              </a:tblGrid>
              <a:tr h="625475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Издание методического пособия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 Ligh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/>
                          <a:cs typeface="Arial" charset="0"/>
                        </a:rPr>
                        <a:t>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7717" name="Group 69"/>
          <p:cNvGraphicFramePr>
            <a:graphicFrameLocks noGrp="1"/>
          </p:cNvGraphicFramePr>
          <p:nvPr/>
        </p:nvGraphicFramePr>
        <p:xfrm>
          <a:off x="6588125" y="5395913"/>
          <a:ext cx="2555875" cy="696913"/>
        </p:xfrm>
        <a:graphic>
          <a:graphicData uri="http://schemas.openxmlformats.org/drawingml/2006/table">
            <a:tbl>
              <a:tblPr/>
              <a:tblGrid>
                <a:gridCol w="1368425"/>
                <a:gridCol w="1187450"/>
              </a:tblGrid>
              <a:tr h="696913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/>
                          <a:cs typeface="Arial" charset="0"/>
                        </a:rPr>
                        <a:t>25000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/>
                          <a:cs typeface="Arial" charset="0"/>
                        </a:rPr>
                        <a:t>.25000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7743" name="Group 95"/>
          <p:cNvGraphicFramePr>
            <a:graphicFrameLocks noGrp="1"/>
          </p:cNvGraphicFramePr>
          <p:nvPr/>
        </p:nvGraphicFramePr>
        <p:xfrm>
          <a:off x="250825" y="6021388"/>
          <a:ext cx="6337300" cy="640080"/>
        </p:xfrm>
        <a:graphic>
          <a:graphicData uri="http://schemas.openxmlformats.org/drawingml/2006/table">
            <a:tbl>
              <a:tblPr/>
              <a:tblGrid>
                <a:gridCol w="512763"/>
                <a:gridCol w="1936750"/>
                <a:gridCol w="1943100"/>
                <a:gridCol w="1944687"/>
              </a:tblGrid>
              <a:tr h="625475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Приобретение игрового развивающего оборудования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/>
                          <a:cs typeface="Arial" charset="0"/>
                        </a:rPr>
                        <a:t>100000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/>
                          <a:cs typeface="Arial" charset="0"/>
                        </a:rPr>
                        <a:t>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7745" name="Group 97"/>
          <p:cNvGraphicFramePr>
            <a:graphicFrameLocks noGrp="1"/>
          </p:cNvGraphicFramePr>
          <p:nvPr/>
        </p:nvGraphicFramePr>
        <p:xfrm>
          <a:off x="6588125" y="6021388"/>
          <a:ext cx="2555875" cy="647700"/>
        </p:xfrm>
        <a:graphic>
          <a:graphicData uri="http://schemas.openxmlformats.org/drawingml/2006/table">
            <a:tbl>
              <a:tblPr/>
              <a:tblGrid>
                <a:gridCol w="1368425"/>
                <a:gridCol w="1187450"/>
              </a:tblGrid>
              <a:tr h="647700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 Ligh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/>
                          <a:cs typeface="Arial" charset="0"/>
                        </a:rPr>
                        <a:t>.100000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ADE30C8-0DCE-479A-BECA-711DCFB5C013}" type="slidenum">
              <a:rPr lang="ru-RU" sz="12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13</a:t>
            </a:fld>
            <a:endParaRPr lang="ru-RU" sz="12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76238" y="404813"/>
            <a:ext cx="8389937" cy="49053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anchor="b"/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dirty="0">
                <a:solidFill>
                  <a:srgbClr val="0062A7"/>
                </a:solidFill>
              </a:rPr>
              <a:t> 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Модель функционирования результатов проекта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918798" y="1700808"/>
            <a:ext cx="786658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defTabSz="985838">
              <a:buFontTx/>
              <a:buAutoNum type="arabicPeriod"/>
            </a:pPr>
            <a:r>
              <a:rPr lang="ru-RU" sz="2400" b="1" dirty="0">
                <a:solidFill>
                  <a:srgbClr val="2407A1"/>
                </a:solidFill>
                <a:latin typeface="Calibri" pitchFamily="34" charset="0"/>
              </a:rPr>
              <a:t>Расширение границы проекта, за счёт увеличения количества дошкольных организаций, включенных в проект.</a:t>
            </a:r>
          </a:p>
          <a:p>
            <a:pPr marL="342900" indent="-342900" defTabSz="985838"/>
            <a:r>
              <a:rPr lang="ru-RU" sz="2400" b="1" dirty="0">
                <a:solidFill>
                  <a:srgbClr val="2407A1"/>
                </a:solidFill>
                <a:latin typeface="Calibri" pitchFamily="34" charset="0"/>
              </a:rPr>
              <a:t> </a:t>
            </a:r>
          </a:p>
          <a:p>
            <a:pPr marL="342900" indent="-342900" defTabSz="985838"/>
            <a:r>
              <a:rPr lang="ru-RU" sz="2400" b="1" dirty="0">
                <a:solidFill>
                  <a:srgbClr val="2407A1"/>
                </a:solidFill>
                <a:latin typeface="Calibri" pitchFamily="34" charset="0"/>
              </a:rPr>
              <a:t>2. Партнерское взаимодействие со школами города по вопросу </a:t>
            </a:r>
            <a:r>
              <a:rPr lang="ru-RU" sz="2400" b="1" dirty="0" err="1">
                <a:solidFill>
                  <a:srgbClr val="2407A1"/>
                </a:solidFill>
                <a:latin typeface="Calibri" pitchFamily="34" charset="0"/>
              </a:rPr>
              <a:t>психолого</a:t>
            </a:r>
            <a:r>
              <a:rPr lang="ru-RU" sz="2400" b="1" dirty="0">
                <a:solidFill>
                  <a:srgbClr val="2407A1"/>
                </a:solidFill>
                <a:latin typeface="Calibri" pitchFamily="34" charset="0"/>
              </a:rPr>
              <a:t> – педагогического сопровождения детей с ОВЗ.</a:t>
            </a:r>
          </a:p>
          <a:p>
            <a:pPr marL="342900" indent="-342900" defTabSz="985838"/>
            <a:endParaRPr lang="ru-RU" sz="2400" b="1" dirty="0">
              <a:solidFill>
                <a:srgbClr val="2407A1"/>
              </a:solidFill>
              <a:latin typeface="Calibri" pitchFamily="34" charset="0"/>
            </a:endParaRPr>
          </a:p>
          <a:p>
            <a:pPr marL="342900" indent="-342900" defTabSz="985838"/>
            <a:r>
              <a:rPr lang="ru-RU" sz="2400" b="1" dirty="0">
                <a:solidFill>
                  <a:srgbClr val="2407A1"/>
                </a:solidFill>
                <a:latin typeface="Calibri" pitchFamily="34" charset="0"/>
              </a:rPr>
              <a:t>3. </a:t>
            </a:r>
            <a:r>
              <a:rPr lang="ru-RU" sz="2400" b="1" dirty="0" smtClean="0">
                <a:solidFill>
                  <a:srgbClr val="2407A1"/>
                </a:solidFill>
                <a:latin typeface="Calibri" pitchFamily="34" charset="0"/>
              </a:rPr>
              <a:t>Транслирование </a:t>
            </a:r>
            <a:r>
              <a:rPr lang="ru-RU" sz="2400" b="1" dirty="0">
                <a:solidFill>
                  <a:srgbClr val="2407A1"/>
                </a:solidFill>
                <a:latin typeface="Calibri" pitchFamily="34" charset="0"/>
              </a:rPr>
              <a:t>опыта работы на региональном, федеральном уровнях</a:t>
            </a:r>
            <a:r>
              <a:rPr lang="ru-RU" b="1" dirty="0">
                <a:solidFill>
                  <a:srgbClr val="2407A1"/>
                </a:solidFill>
                <a:latin typeface="Calibri" pitchFamily="34" charset="0"/>
              </a:rPr>
              <a:t>.</a:t>
            </a:r>
            <a:endParaRPr lang="ru-RU" b="1" dirty="0">
              <a:solidFill>
                <a:srgbClr val="2407A1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179388" y="404813"/>
            <a:ext cx="4176588" cy="321626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dirty="0"/>
              <a:t>В соответствии </a:t>
            </a:r>
            <a:r>
              <a:rPr lang="ru-RU" sz="1400" dirty="0" smtClean="0"/>
              <a:t>с Федеральным законом «Об образовании в Российской Федерации» </a:t>
            </a:r>
            <a:r>
              <a:rPr lang="ru-RU" sz="1400" dirty="0"/>
              <a:t>родители несут ответственность за воспитание и развитие своих детей. Они обязаны заботиться о здоровье, физическом, психическом, духовном и нравственном развитии своих детей</a:t>
            </a:r>
            <a:r>
              <a:rPr lang="ru-RU" sz="1400" dirty="0" smtClean="0"/>
              <a:t>.</a:t>
            </a:r>
          </a:p>
          <a:p>
            <a:pPr>
              <a:spcBef>
                <a:spcPct val="50000"/>
              </a:spcBef>
            </a:pPr>
            <a:r>
              <a:rPr lang="ru-RU" sz="1400" dirty="0" smtClean="0"/>
              <a:t>80% детей дошкольного возраста сидят в гаджетах не развиваясь</a:t>
            </a:r>
          </a:p>
          <a:p>
            <a:pPr>
              <a:spcBef>
                <a:spcPct val="50000"/>
              </a:spcBef>
            </a:pPr>
            <a:r>
              <a:rPr lang="ru-RU" sz="1400" dirty="0" smtClean="0"/>
              <a:t>50% родителей не участвуют в жизни образовательного учреждения</a:t>
            </a:r>
          </a:p>
          <a:p>
            <a:pPr>
              <a:spcBef>
                <a:spcPct val="50000"/>
              </a:spcBef>
            </a:pPr>
            <a:r>
              <a:rPr lang="ru-RU" sz="1400" dirty="0" smtClean="0"/>
              <a:t>70% родителей не уделяют должного внимания развитию личности ребёнка в семье.</a:t>
            </a:r>
            <a:endParaRPr lang="ru-RU" sz="1400" dirty="0"/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5724128" y="404813"/>
            <a:ext cx="3169046" cy="310854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1400" dirty="0" smtClean="0"/>
              <a:t>50% педагогов не активно используют технологию личностного развития детей</a:t>
            </a:r>
            <a:endParaRPr lang="ru-RU" sz="1400" dirty="0"/>
          </a:p>
          <a:p>
            <a:endParaRPr lang="ru-RU" sz="1400" dirty="0"/>
          </a:p>
          <a:p>
            <a:r>
              <a:rPr lang="ru-RU" sz="1400" dirty="0" smtClean="0"/>
              <a:t>Существует множество дидактических игр и пособий для детей 5 – 7 лет, но нет конкретно для детей с ОВЗ</a:t>
            </a:r>
            <a:endParaRPr lang="ru-RU" sz="1400" dirty="0"/>
          </a:p>
          <a:p>
            <a:endParaRPr lang="ru-RU" sz="1400" dirty="0"/>
          </a:p>
          <a:p>
            <a:r>
              <a:rPr lang="ru-RU" sz="1400" dirty="0" smtClean="0"/>
              <a:t>60% студентов не достаточно компетентны по использованию дистанционных технологий во взаимодействии с детьми 5 – 7 лет с ОВЗ</a:t>
            </a:r>
            <a:endParaRPr lang="ru-RU" sz="1400" dirty="0"/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1284700" y="5069492"/>
            <a:ext cx="6912767" cy="92333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E62B25"/>
                </a:solidFill>
              </a:rPr>
              <a:t>Что можно сделать, что бы помочь родителям (законным представителям) обеспечить образовательные потребности детей 5 – 7 лет с ОВЗ дома?</a:t>
            </a:r>
            <a:endParaRPr lang="ru-RU" dirty="0">
              <a:solidFill>
                <a:srgbClr val="E62B25"/>
              </a:solidFill>
            </a:endParaRPr>
          </a:p>
        </p:txBody>
      </p:sp>
      <p:sp>
        <p:nvSpPr>
          <p:cNvPr id="31752" name="AutoShape 8"/>
          <p:cNvSpPr>
            <a:spLocks noChangeArrowheads="1"/>
          </p:cNvSpPr>
          <p:nvPr/>
        </p:nvSpPr>
        <p:spPr bwMode="auto">
          <a:xfrm>
            <a:off x="4572000" y="1916113"/>
            <a:ext cx="792162" cy="504825"/>
          </a:xfrm>
          <a:prstGeom prst="leftRightArrow">
            <a:avLst>
              <a:gd name="adj1" fmla="val 50000"/>
              <a:gd name="adj2" fmla="val 3138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53" name="AutoShape 9"/>
          <p:cNvSpPr>
            <a:spLocks noChangeArrowheads="1"/>
          </p:cNvSpPr>
          <p:nvPr/>
        </p:nvSpPr>
        <p:spPr bwMode="auto">
          <a:xfrm>
            <a:off x="3995936" y="3789040"/>
            <a:ext cx="2304256" cy="864096"/>
          </a:xfrm>
          <a:prstGeom prst="downArrowCallout">
            <a:avLst>
              <a:gd name="adj1" fmla="val 119061"/>
              <a:gd name="adj2" fmla="val 119061"/>
              <a:gd name="adj3" fmla="val 16667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EAF4B10-2A6A-4C6E-AE99-A8C98320132E}" type="slidenum">
              <a:rPr lang="ru-RU" sz="12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3</a:t>
            </a:fld>
            <a:endParaRPr lang="ru-RU" sz="12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8505" name="Group 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3350882"/>
              </p:ext>
            </p:extLst>
          </p:nvPr>
        </p:nvGraphicFramePr>
        <p:xfrm>
          <a:off x="238125" y="463550"/>
          <a:ext cx="8713788" cy="6030922"/>
        </p:xfrm>
        <a:graphic>
          <a:graphicData uri="http://schemas.openxmlformats.org/drawingml/2006/table">
            <a:tbl>
              <a:tblPr/>
              <a:tblGrid>
                <a:gridCol w="1093788"/>
                <a:gridCol w="2736031"/>
                <a:gridCol w="1367656"/>
                <a:gridCol w="1223963"/>
                <a:gridCol w="720725"/>
                <a:gridCol w="792162"/>
                <a:gridCol w="779463"/>
              </a:tblGrid>
              <a:tr h="517525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Цель проекта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2A7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К декабрю 2021 г. обеспечить положительную динамику личностного развития обучающихся с ОВЗ в возрасте 5 – 7 лет, посредством внедрения нового подхода к организации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психолого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– педагогического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сопровождения родителей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7338">
                <a:tc rowSpan="8"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проекта</a:t>
                      </a: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их значения</a:t>
                      </a: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годам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2A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DCE5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Тип</a:t>
                      </a:r>
                    </a:p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DCE5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Базовое</a:t>
                      </a:r>
                    </a:p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значение (сентябрь 2020)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DCE5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Период, год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DC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18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январь</a:t>
                      </a:r>
                    </a:p>
                    <a:p>
                      <a:pPr marL="0" marR="0" lvl="0" indent="0" algn="ctr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DC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июнь</a:t>
                      </a:r>
                    </a:p>
                    <a:p>
                      <a:pPr marL="0" marR="0" lvl="0" indent="0" algn="ctr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DC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декабрь 2021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DCE5"/>
                    </a:solidFill>
                  </a:tcPr>
                </a:tc>
              </a:tr>
              <a:tr h="6447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детей имеющих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 и высокий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 личностного развития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9556E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основной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920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родителей,  получивших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услуги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психолого-педагогической, методической и консультативной помощи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9556E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аналитический</a:t>
                      </a:r>
                    </a:p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9556E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932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родителей от общего количества вовлеченных в проект, удовлетворенных качеством услуг психолого-педагогической, методической и консультативной помощи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480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педагогов и студентов от общего количества участников  разработавших игры и сказки в рамках проекта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172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родителей использующих методические продукты с детьми в домашних условиях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972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семей – участников конкурсов </a:t>
                      </a:r>
                      <a:endParaRPr lang="ru-RU" sz="1200" dirty="0"/>
                    </a:p>
                  </a:txBody>
                  <a:tcPr anchor="ctr" horzOverflow="overflow"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8503" name="Заголовок 5"/>
          <p:cNvSpPr txBox="1">
            <a:spLocks/>
          </p:cNvSpPr>
          <p:nvPr/>
        </p:nvSpPr>
        <p:spPr bwMode="auto">
          <a:xfrm>
            <a:off x="30163" y="88900"/>
            <a:ext cx="912971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1006475">
              <a:lnSpc>
                <a:spcPct val="90000"/>
              </a:lnSpc>
            </a:pPr>
            <a:r>
              <a:rPr lang="ru-RU" sz="2800" b="1">
                <a:latin typeface="Times New Roman" pitchFamily="18" charset="0"/>
                <a:cs typeface="Times New Roman" pitchFamily="18" charset="0"/>
              </a:rPr>
              <a:t>Целеполагание проекта 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F9F4A4A-BDA1-45A6-B99A-F3D141788DD0}" type="slidenum">
              <a:rPr lang="ru-RU" sz="12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4</a:t>
            </a:fld>
            <a:endParaRPr lang="ru-RU" sz="12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497" name="Group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0656259"/>
              </p:ext>
            </p:extLst>
          </p:nvPr>
        </p:nvGraphicFramePr>
        <p:xfrm>
          <a:off x="323850" y="520700"/>
          <a:ext cx="8569325" cy="5643563"/>
        </p:xfrm>
        <a:graphic>
          <a:graphicData uri="http://schemas.openxmlformats.org/drawingml/2006/table">
            <a:tbl>
              <a:tblPr/>
              <a:tblGrid>
                <a:gridCol w="1119188"/>
                <a:gridCol w="7450137"/>
              </a:tblGrid>
              <a:tr h="5643563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Задачи</a:t>
                      </a: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проекта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9556E"/>
                          </a:solidFill>
                          <a:effectLst/>
                          <a:latin typeface="Calibri Light"/>
                          <a:cs typeface="Arial" charset="0"/>
                        </a:rPr>
                        <a:t>1. Обучить  педагогов и студентов по использованию дистанционных технологий.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9556E"/>
                        </a:solidFill>
                        <a:effectLst/>
                        <a:latin typeface="Calibri Light"/>
                        <a:cs typeface="Arial" charset="0"/>
                      </a:endParaRPr>
                    </a:p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9556E"/>
                        </a:solidFill>
                        <a:effectLst/>
                        <a:latin typeface="Calibri Light"/>
                        <a:cs typeface="Arial" charset="0"/>
                      </a:endParaRPr>
                    </a:p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9556E"/>
                          </a:solidFill>
                          <a:effectLst/>
                          <a:latin typeface="Calibri Light"/>
                          <a:cs typeface="Arial" charset="0"/>
                        </a:rPr>
                        <a:t>2. 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9556E"/>
                          </a:solidFill>
                          <a:effectLst/>
                          <a:latin typeface="Calibri Light"/>
                          <a:cs typeface="Arial" charset="0"/>
                        </a:rPr>
                        <a:t>Разработать методическую продукцию для использования родителями в домашних условиях.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9556E"/>
                        </a:solidFill>
                        <a:effectLst/>
                        <a:latin typeface="Calibri Light"/>
                        <a:cs typeface="Arial" charset="0"/>
                      </a:endParaRPr>
                    </a:p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9556E"/>
                        </a:solidFill>
                        <a:effectLst/>
                        <a:latin typeface="Calibri Light"/>
                        <a:cs typeface="Arial" charset="0"/>
                      </a:endParaRPr>
                    </a:p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9556E"/>
                          </a:solidFill>
                          <a:effectLst/>
                          <a:latin typeface="Calibri Light"/>
                          <a:cs typeface="Arial" charset="0"/>
                        </a:rPr>
                        <a:t> 3. 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9556E"/>
                          </a:solidFill>
                          <a:effectLst/>
                          <a:latin typeface="Calibri Light"/>
                          <a:cs typeface="Arial" charset="0"/>
                        </a:rPr>
                        <a:t>Создать информационное образовательное пространство, обеспечивающее продуктивную реализацию проекта. </a:t>
                      </a:r>
                    </a:p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9556E"/>
                        </a:solidFill>
                        <a:effectLst/>
                        <a:latin typeface="Calibri Light"/>
                        <a:cs typeface="Arial" charset="0"/>
                      </a:endParaRPr>
                    </a:p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9556E"/>
                          </a:solidFill>
                          <a:effectLst/>
                          <a:latin typeface="Calibri Light"/>
                          <a:cs typeface="Arial" charset="0"/>
                        </a:rPr>
                        <a:t>4. Подготовить и провести конкурсы среди родителей</a:t>
                      </a:r>
                    </a:p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9556E"/>
                        </a:solidFill>
                        <a:effectLst/>
                        <a:latin typeface="Calibri Ligh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D0771C1-F453-445D-96FF-AE80BAF016E8}" type="slidenum">
              <a:rPr lang="ru-RU" sz="12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5</a:t>
            </a:fld>
            <a:endParaRPr lang="ru-RU" sz="12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2550" name="Group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9775519"/>
              </p:ext>
            </p:extLst>
          </p:nvPr>
        </p:nvGraphicFramePr>
        <p:xfrm>
          <a:off x="179388" y="115888"/>
          <a:ext cx="8713092" cy="6210300"/>
        </p:xfrm>
        <a:graphic>
          <a:graphicData uri="http://schemas.openxmlformats.org/drawingml/2006/table">
            <a:tbl>
              <a:tblPr/>
              <a:tblGrid>
                <a:gridCol w="1056927"/>
                <a:gridCol w="7656165"/>
              </a:tblGrid>
              <a:tr h="6210300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Задача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 Ligh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cs typeface="Arial" charset="0"/>
                      </a:endParaRPr>
                    </a:p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cs typeface="Arial" charset="0"/>
                        </a:rPr>
                        <a:t>Организовать 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cs typeface="Arial" charset="0"/>
                        </a:rPr>
                        <a:t>взаимопосещения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cs typeface="Arial" charset="0"/>
                        </a:rPr>
                        <a:t> образовательной деятельности участников проекта </a:t>
                      </a:r>
                      <a:r>
                        <a:rPr kumimoji="0" lang="ru-RU" sz="1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cs typeface="Arial" charset="0"/>
                        </a:rPr>
                        <a:t>педагогов МБУ детского сада № 45, МАОУ детского сада № 27, и студентов ТСПК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cs typeface="Arial" charset="0"/>
                        </a:rPr>
                        <a:t>;</a:t>
                      </a:r>
                    </a:p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cs typeface="Arial" charset="0"/>
                      </a:endParaRPr>
                    </a:p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cs typeface="Arial" charset="0"/>
                      </a:endParaRPr>
                    </a:p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cs typeface="Arial" charset="0"/>
                        </a:rPr>
                        <a:t>Организовать мастер-класс для педагогов и студентов: «Дистанционное обучение в домашних условиях на базе персонального сайта, социальной сети педагога»;</a:t>
                      </a:r>
                    </a:p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cs typeface="Arial" charset="0"/>
                      </a:endParaRPr>
                    </a:p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cs typeface="Arial" charset="0"/>
                        </a:rPr>
                        <a:t>Провести городской семинар для педагогического сообщества: «Цифровая образовательная среда: новые компетенции педагога»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91B85FF-5B47-4F9F-A22D-24963A4E3680}" type="slidenum">
              <a:rPr lang="ru-RU" sz="12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6</a:t>
            </a:fld>
            <a:endParaRPr lang="ru-RU" sz="12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1518" name="Group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7748020"/>
              </p:ext>
            </p:extLst>
          </p:nvPr>
        </p:nvGraphicFramePr>
        <p:xfrm>
          <a:off x="179388" y="657225"/>
          <a:ext cx="8534400" cy="5508625"/>
        </p:xfrm>
        <a:graphic>
          <a:graphicData uri="http://schemas.openxmlformats.org/drawingml/2006/table">
            <a:tbl>
              <a:tblPr/>
              <a:tblGrid>
                <a:gridCol w="1787525"/>
                <a:gridCol w="6746875"/>
              </a:tblGrid>
              <a:tr h="5508625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Задача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 Ligh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Разработать логопедическую тетрадь для домашнего использования родителями и детьми 5-7 лет с ОВЗ ;</a:t>
                      </a:r>
                    </a:p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Разработать серию логопедических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и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психологических сказок для совместной образовательной деятельности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педагогов и обучающихся с ОВЗ в возрасте 5 – 7 лет;</a:t>
                      </a:r>
                    </a:p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Разработать  дидактические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игры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, и пособия  в 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оффлайн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и онлайн формате, для организации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совместной деятельности родителей и детей с ОВЗ в возрасте 5 – 7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лет.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2D259B3-F161-468F-99CB-D5752560513A}" type="slidenum">
              <a:rPr lang="ru-RU" sz="12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7</a:t>
            </a:fld>
            <a:endParaRPr lang="ru-RU" sz="12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1365683"/>
              </p:ext>
            </p:extLst>
          </p:nvPr>
        </p:nvGraphicFramePr>
        <p:xfrm>
          <a:off x="179388" y="657225"/>
          <a:ext cx="8534400" cy="5508625"/>
        </p:xfrm>
        <a:graphic>
          <a:graphicData uri="http://schemas.openxmlformats.org/drawingml/2006/table">
            <a:tbl>
              <a:tblPr/>
              <a:tblGrid>
                <a:gridCol w="1787525"/>
                <a:gridCol w="6746875"/>
              </a:tblGrid>
              <a:tr h="5508625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Задача 3</a:t>
                      </a: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 Ligh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285750" marR="0" lvl="0" indent="-28575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Создать информационный ресурс в социальной сети ВК для родителей; </a:t>
                      </a:r>
                    </a:p>
                    <a:p>
                      <a:pPr marL="285750" marR="0" lvl="0" indent="-28575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285750" marR="0" lvl="0" indent="-28575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Создать раздел «Мир в детском окне» на официальных сайтах учреждений  (МБУ детского сада № 45, МАОУ детского сада № 27, и студентов ТСПК);</a:t>
                      </a:r>
                    </a:p>
                    <a:p>
                      <a:pPr marL="285750" marR="0" lvl="0" indent="-28575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285750" marR="0" lvl="0" indent="-28575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Создать группы в мессенджерах, включающих педагогов и студентов.</a:t>
                      </a:r>
                    </a:p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2D259B3-F161-468F-99CB-D5752560513A}" type="slidenum">
              <a:rPr lang="ru-RU" sz="12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8</a:t>
            </a:fld>
            <a:endParaRPr lang="ru-RU" sz="12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8521290"/>
              </p:ext>
            </p:extLst>
          </p:nvPr>
        </p:nvGraphicFramePr>
        <p:xfrm>
          <a:off x="179388" y="657225"/>
          <a:ext cx="8534400" cy="5508625"/>
        </p:xfrm>
        <a:graphic>
          <a:graphicData uri="http://schemas.openxmlformats.org/drawingml/2006/table">
            <a:tbl>
              <a:tblPr/>
              <a:tblGrid>
                <a:gridCol w="1787525"/>
                <a:gridCol w="6746875"/>
              </a:tblGrid>
              <a:tr h="5508625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Задача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 Ligh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Разработать Положение конкурса «Юный поэт» (чтение стихотворения собственного сочинения);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/>
                      </a:r>
                      <a:b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</a:b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Провести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конкурс для родителей и детей с ОВЗ в возрасте 5 – 7 лет «Юный поэт» (чтение стихотворения собственного сочинения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); 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Разработать Положение конкурса «Наша крепкая и дружная семья»;</a:t>
                      </a:r>
                      <a:b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</a:b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Организовать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конкурс родитель – родителю «Наша крепкая и дружная семья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»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68703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6358AE7-BF53-409F-B290-E8A630FDE9F7}" type="slidenum">
              <a:rPr lang="ru-RU" sz="12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9</a:t>
            </a:fld>
            <a:endParaRPr lang="ru-RU" sz="12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4606" name="Group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7471070"/>
              </p:ext>
            </p:extLst>
          </p:nvPr>
        </p:nvGraphicFramePr>
        <p:xfrm>
          <a:off x="107950" y="44450"/>
          <a:ext cx="8712522" cy="6480894"/>
        </p:xfrm>
        <a:graphic>
          <a:graphicData uri="http://schemas.openxmlformats.org/drawingml/2006/table">
            <a:tbl>
              <a:tblPr/>
              <a:tblGrid>
                <a:gridCol w="1487140"/>
                <a:gridCol w="7225382"/>
              </a:tblGrid>
              <a:tr h="6480894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Результаты</a:t>
                      </a: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проекта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18420"/>
                        </a:solidFill>
                        <a:effectLst/>
                        <a:latin typeface="Calibri Light"/>
                        <a:cs typeface="Arial" charset="0"/>
                      </a:endParaRPr>
                    </a:p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18420"/>
                        </a:solidFill>
                        <a:effectLst/>
                        <a:latin typeface="Calibri Light"/>
                        <a:cs typeface="Arial" charset="0"/>
                      </a:endParaRPr>
                    </a:p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18420"/>
                        </a:solidFill>
                        <a:effectLst/>
                        <a:latin typeface="Calibri Light"/>
                        <a:cs typeface="Arial" charset="0"/>
                      </a:endParaRPr>
                    </a:p>
                    <a:p>
                      <a:pPr marL="342900" marR="0" lvl="0" indent="-34290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/>
                          <a:cs typeface="Arial" charset="0"/>
                        </a:rPr>
                        <a:t>Обучены 80% педагогов и не менее 20 студентов по использованию дистанционных технологий.</a:t>
                      </a:r>
                    </a:p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/>
                        <a:cs typeface="Arial" charset="0"/>
                      </a:endParaRPr>
                    </a:p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/>
                          <a:cs typeface="Arial" charset="0"/>
                        </a:rPr>
                        <a:t>2.    Разработаны: </a:t>
                      </a:r>
                    </a:p>
                    <a:p>
                      <a:pPr marL="285750" marR="0" lvl="0" indent="43200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/>
                          <a:cs typeface="Arial" charset="0"/>
                        </a:rPr>
                        <a:t>логопедическая тетрадь для детей дошкольного возраста с ОВЗ  5 – 7 лет; </a:t>
                      </a:r>
                    </a:p>
                    <a:p>
                      <a:pPr marL="285750" marR="0" lvl="0" indent="43200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/>
                          <a:cs typeface="Arial" charset="0"/>
                        </a:rPr>
                        <a:t>серия логопедических и психологических сказок; </a:t>
                      </a:r>
                    </a:p>
                    <a:p>
                      <a:pPr marL="285750" marR="0" lvl="0" indent="43200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/>
                          <a:cs typeface="Arial" charset="0"/>
                        </a:rPr>
                        <a:t>дидактические игры и пособия в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/>
                          <a:cs typeface="Arial" charset="0"/>
                        </a:rPr>
                        <a:t>оффлайн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/>
                          <a:cs typeface="Arial" charset="0"/>
                        </a:rPr>
                        <a:t> и онлайн режиме.</a:t>
                      </a:r>
                    </a:p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/>
                        <a:cs typeface="Arial" charset="0"/>
                      </a:endParaRPr>
                    </a:p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/>
                          <a:cs typeface="Arial" charset="0"/>
                        </a:rPr>
                        <a:t>3.    Создано информационно-образовательное пространство, обеспечивающее продуктивное взаимодействие учреждений,</a:t>
                      </a:r>
                    </a:p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/>
                          <a:cs typeface="Arial" charset="0"/>
                        </a:rPr>
                        <a:t>реализующих проект.</a:t>
                      </a:r>
                    </a:p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/>
                        <a:cs typeface="Arial" charset="0"/>
                      </a:endParaRPr>
                    </a:p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/>
                          <a:cs typeface="Arial" charset="0"/>
                        </a:rPr>
                        <a:t>4.     Проведены конкурсы:</a:t>
                      </a:r>
                    </a:p>
                    <a:p>
                      <a:pPr marL="285750" marR="0" lvl="0" indent="43200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/>
                          <a:cs typeface="Arial" charset="0"/>
                        </a:rPr>
                        <a:t>«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/>
                          <a:cs typeface="Arial" charset="0"/>
                        </a:rPr>
                        <a:t>Юный поэт» (Чтение стихотворения собственного сочинения);</a:t>
                      </a:r>
                    </a:p>
                    <a:p>
                      <a:pPr marL="285750" marR="0" lvl="0" indent="43200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/>
                          <a:cs typeface="Arial" charset="0"/>
                        </a:rPr>
                        <a:t>«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/>
                          <a:cs typeface="Arial" charset="0"/>
                        </a:rPr>
                        <a:t>Наша крепкая и дружная семья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/>
                          <a:cs typeface="Arial" charset="0"/>
                        </a:rPr>
                        <a:t>».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3078</TotalTime>
  <Words>918</Words>
  <Application>Microsoft Office PowerPoint</Application>
  <PresentationFormat>Экран (4:3)</PresentationFormat>
  <Paragraphs>233</Paragraphs>
  <Slides>13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HDOfficeLightV0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Менеджмент в социальной сфере. Социальное проектирование.</dc:title>
  <dc:creator>Наталья</dc:creator>
  <cp:lastModifiedBy>лиля максимова</cp:lastModifiedBy>
  <cp:revision>240</cp:revision>
  <dcterms:created xsi:type="dcterms:W3CDTF">2012-01-11T08:01:34Z</dcterms:created>
  <dcterms:modified xsi:type="dcterms:W3CDTF">2021-01-11T17:52:39Z</dcterms:modified>
</cp:coreProperties>
</file>