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4"/>
  </p:notesMasterIdLst>
  <p:sldIdLst>
    <p:sldId id="511" r:id="rId2"/>
    <p:sldId id="536" r:id="rId3"/>
    <p:sldId id="529" r:id="rId4"/>
    <p:sldId id="520" r:id="rId5"/>
    <p:sldId id="537" r:id="rId6"/>
    <p:sldId id="533" r:id="rId7"/>
    <p:sldId id="534" r:id="rId8"/>
    <p:sldId id="535" r:id="rId9"/>
    <p:sldId id="538" r:id="rId10"/>
    <p:sldId id="539" r:id="rId11"/>
    <p:sldId id="540" r:id="rId12"/>
    <p:sldId id="54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A7"/>
    <a:srgbClr val="F18420"/>
    <a:srgbClr val="F26722"/>
    <a:srgbClr val="921A1D"/>
    <a:srgbClr val="E62B25"/>
    <a:srgbClr val="D8DCE5"/>
    <a:srgbClr val="49556E"/>
    <a:srgbClr val="FFCC99"/>
    <a:srgbClr val="F99B1C"/>
    <a:srgbClr val="FFB8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93605" autoAdjust="0"/>
  </p:normalViewPr>
  <p:slideViewPr>
    <p:cSldViewPr>
      <p:cViewPr>
        <p:scale>
          <a:sx n="75" d="100"/>
          <a:sy n="75" d="100"/>
        </p:scale>
        <p:origin x="-2580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6460DC-F53D-414A-B221-6B0C5D8AD021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EA61C8-AD75-4F05-ABA6-9E482C1E40D3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Апробация </a:t>
          </a:r>
          <a:r>
            <a:rPr lang="ru-RU" sz="1400" b="1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модели практико-ориентированной образовательной среды в условиях сетевой формы реализации образовательных программ</a:t>
          </a:r>
          <a:endParaRPr lang="ru-RU" sz="1400" b="1" dirty="0">
            <a:solidFill>
              <a:schemeClr val="bg1"/>
            </a:solidFill>
            <a:effectLst/>
            <a:latin typeface="Georgia" pitchFamily="18" charset="0"/>
            <a:ea typeface="+mn-ea"/>
            <a:cs typeface="+mn-cs"/>
          </a:endParaRPr>
        </a:p>
      </dgm:t>
    </dgm:pt>
    <dgm:pt modelId="{6F74F5D2-BCAF-4214-95F8-1F90BA7037BD}" type="parTrans" cxnId="{5CA357B7-E2A9-4B96-A2B2-A9D23942B278}">
      <dgm:prSet/>
      <dgm:spPr/>
      <dgm:t>
        <a:bodyPr/>
        <a:lstStyle/>
        <a:p>
          <a:endParaRPr lang="ru-RU"/>
        </a:p>
      </dgm:t>
    </dgm:pt>
    <dgm:pt modelId="{D1A59305-080D-4016-A6F8-3AF461701734}" type="sibTrans" cxnId="{5CA357B7-E2A9-4B96-A2B2-A9D23942B278}">
      <dgm:prSet/>
      <dgm:spPr/>
      <dgm:t>
        <a:bodyPr/>
        <a:lstStyle/>
        <a:p>
          <a:endParaRPr lang="ru-RU"/>
        </a:p>
      </dgm:t>
    </dgm:pt>
    <dgm:pt modelId="{AE17977A-0FE8-4444-ACDC-BAD18828E5F9}">
      <dgm:prSet custT="1"/>
      <dgm:spPr>
        <a:solidFill>
          <a:srgbClr val="F18420"/>
        </a:solidFill>
      </dgm:spPr>
      <dgm:t>
        <a:bodyPr lIns="720000"/>
        <a:lstStyle/>
        <a:p>
          <a:pPr marL="0" indent="0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Модернизация  методов и форм организации учебно-воспитательного процесса через внедрение дистанционных,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кейсовых</a:t>
          </a:r>
          <a:r>
            <a:rPr lang="ru-RU" sz="1400" b="1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, игровых,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квест</a:t>
          </a:r>
          <a:r>
            <a:rPr lang="ru-RU" sz="1400" b="1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 технологий и практик при формировании функциональной грамотности учащихся 5-9 классов на основе обмена и совместного использования ресурсов сети</a:t>
          </a:r>
          <a:endParaRPr lang="ru-RU" sz="1400" b="1" dirty="0">
            <a:solidFill>
              <a:schemeClr val="bg1"/>
            </a:solidFill>
            <a:effectLst/>
            <a:latin typeface="Georgia" pitchFamily="18" charset="0"/>
            <a:ea typeface="+mn-ea"/>
            <a:cs typeface="+mn-cs"/>
          </a:endParaRPr>
        </a:p>
      </dgm:t>
    </dgm:pt>
    <dgm:pt modelId="{36BBA034-1346-4C33-9FF1-E276E681BD86}" type="parTrans" cxnId="{B6AF94EB-5B9C-4F05-87DB-9D9DB6FBAB5F}">
      <dgm:prSet/>
      <dgm:spPr/>
      <dgm:t>
        <a:bodyPr/>
        <a:lstStyle/>
        <a:p>
          <a:endParaRPr lang="ru-RU"/>
        </a:p>
      </dgm:t>
    </dgm:pt>
    <dgm:pt modelId="{60218C4B-DB89-4290-B3C4-0474FBCC417D}" type="sibTrans" cxnId="{B6AF94EB-5B9C-4F05-87DB-9D9DB6FBAB5F}">
      <dgm:prSet/>
      <dgm:spPr/>
      <dgm:t>
        <a:bodyPr/>
        <a:lstStyle/>
        <a:p>
          <a:endParaRPr lang="ru-RU"/>
        </a:p>
      </dgm:t>
    </dgm:pt>
    <dgm:pt modelId="{5706C996-2A2C-4994-8E70-1412A4CE7D60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Обновление содержания методической работы с педагогическими работниками в области практико-ориентированного обучения в условиях сетевой формы реализации образовательных программ</a:t>
          </a:r>
          <a:endParaRPr lang="ru-RU" sz="1400" b="1" dirty="0">
            <a:solidFill>
              <a:schemeClr val="bg1"/>
            </a:solidFill>
            <a:effectLst/>
            <a:latin typeface="Georgia" pitchFamily="18" charset="0"/>
            <a:ea typeface="+mn-ea"/>
            <a:cs typeface="+mn-cs"/>
          </a:endParaRPr>
        </a:p>
      </dgm:t>
    </dgm:pt>
    <dgm:pt modelId="{3C8F0739-3F5D-4C9F-A3F2-6CDD8DA6F2D6}" type="parTrans" cxnId="{662A71F7-4959-4896-88F0-F822677A7321}">
      <dgm:prSet/>
      <dgm:spPr/>
      <dgm:t>
        <a:bodyPr/>
        <a:lstStyle/>
        <a:p>
          <a:endParaRPr lang="ru-RU"/>
        </a:p>
      </dgm:t>
    </dgm:pt>
    <dgm:pt modelId="{2FB6A619-CA12-4BA6-9C6D-07A49E341382}" type="sibTrans" cxnId="{662A71F7-4959-4896-88F0-F822677A7321}">
      <dgm:prSet/>
      <dgm:spPr/>
      <dgm:t>
        <a:bodyPr/>
        <a:lstStyle/>
        <a:p>
          <a:endParaRPr lang="ru-RU"/>
        </a:p>
      </dgm:t>
    </dgm:pt>
    <dgm:pt modelId="{CDF42B33-5DC8-4DFB-A002-6E057F16FFF2}" type="pres">
      <dgm:prSet presAssocID="{356460DC-F53D-414A-B221-6B0C5D8AD0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14A6B2B-E351-4BC6-9C82-C4E2E2026E7B}" type="pres">
      <dgm:prSet presAssocID="{356460DC-F53D-414A-B221-6B0C5D8AD021}" presName="Name1" presStyleCnt="0"/>
      <dgm:spPr/>
    </dgm:pt>
    <dgm:pt modelId="{758424D2-2FAD-46A6-B103-E4533CC9C054}" type="pres">
      <dgm:prSet presAssocID="{356460DC-F53D-414A-B221-6B0C5D8AD021}" presName="cycle" presStyleCnt="0"/>
      <dgm:spPr/>
    </dgm:pt>
    <dgm:pt modelId="{62F697FB-E8DD-4E96-8755-154795B657AA}" type="pres">
      <dgm:prSet presAssocID="{356460DC-F53D-414A-B221-6B0C5D8AD021}" presName="srcNode" presStyleLbl="node1" presStyleIdx="0" presStyleCnt="3"/>
      <dgm:spPr/>
    </dgm:pt>
    <dgm:pt modelId="{CEF2E3CA-5C9E-4D01-BAED-BDBFF4757F84}" type="pres">
      <dgm:prSet presAssocID="{356460DC-F53D-414A-B221-6B0C5D8AD021}" presName="conn" presStyleLbl="parChTrans1D2" presStyleIdx="0" presStyleCnt="1"/>
      <dgm:spPr/>
      <dgm:t>
        <a:bodyPr/>
        <a:lstStyle/>
        <a:p>
          <a:endParaRPr lang="ru-RU"/>
        </a:p>
      </dgm:t>
    </dgm:pt>
    <dgm:pt modelId="{63E8053C-CFDB-4E26-A8AF-E59967A28076}" type="pres">
      <dgm:prSet presAssocID="{356460DC-F53D-414A-B221-6B0C5D8AD021}" presName="extraNode" presStyleLbl="node1" presStyleIdx="0" presStyleCnt="3"/>
      <dgm:spPr/>
    </dgm:pt>
    <dgm:pt modelId="{B118B297-50E5-43E2-B9B0-E9A8AC287EFC}" type="pres">
      <dgm:prSet presAssocID="{356460DC-F53D-414A-B221-6B0C5D8AD021}" presName="dstNode" presStyleLbl="node1" presStyleIdx="0" presStyleCnt="3"/>
      <dgm:spPr/>
    </dgm:pt>
    <dgm:pt modelId="{A123B64E-4697-4302-BB0D-45C7B0FC1857}" type="pres">
      <dgm:prSet presAssocID="{E1EA61C8-AD75-4F05-ABA6-9E482C1E40D3}" presName="text_1" presStyleLbl="node1" presStyleIdx="0" presStyleCnt="3" custScaleX="98647" custScaleY="120421" custLinFactNeighborX="4116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B39F0200-6EBE-48FF-A271-0B83DF6C8BA1}" type="pres">
      <dgm:prSet presAssocID="{E1EA61C8-AD75-4F05-ABA6-9E482C1E40D3}" presName="accent_1" presStyleCnt="0"/>
      <dgm:spPr/>
    </dgm:pt>
    <dgm:pt modelId="{A6604347-A305-4FF0-A201-D7CE63173029}" type="pres">
      <dgm:prSet presAssocID="{E1EA61C8-AD75-4F05-ABA6-9E482C1E40D3}" presName="accentRepeatNode" presStyleLbl="solidFgAcc1" presStyleIdx="0" presStyleCnt="3"/>
      <dgm:spPr>
        <a:ln w="28575">
          <a:solidFill>
            <a:srgbClr val="0070C0"/>
          </a:solidFill>
        </a:ln>
      </dgm:spPr>
    </dgm:pt>
    <dgm:pt modelId="{DC24A9A3-E148-49BB-AA74-4C4FFDA1D492}" type="pres">
      <dgm:prSet presAssocID="{AE17977A-0FE8-4444-ACDC-BAD18828E5F9}" presName="text_2" presStyleLbl="node1" presStyleIdx="1" presStyleCnt="3" custScaleX="98073" custScaleY="147510" custLinFactNeighborX="1093" custLinFactNeighborY="0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B9FEC7BA-FAFB-446B-A673-CA45BACDE7C9}" type="pres">
      <dgm:prSet presAssocID="{AE17977A-0FE8-4444-ACDC-BAD18828E5F9}" presName="accent_2" presStyleCnt="0"/>
      <dgm:spPr/>
    </dgm:pt>
    <dgm:pt modelId="{70BA6B25-13CD-4AE4-B508-E91C9F36238E}" type="pres">
      <dgm:prSet presAssocID="{AE17977A-0FE8-4444-ACDC-BAD18828E5F9}" presName="accentRepeatNode" presStyleLbl="solidFgAcc1" presStyleIdx="1" presStyleCnt="3"/>
      <dgm:spPr>
        <a:ln w="28575">
          <a:solidFill>
            <a:srgbClr val="0062A7"/>
          </a:solidFill>
        </a:ln>
      </dgm:spPr>
    </dgm:pt>
    <dgm:pt modelId="{22D4DEEF-30CB-47F7-8FB2-649C2245A558}" type="pres">
      <dgm:prSet presAssocID="{5706C996-2A2C-4994-8E70-1412A4CE7D60}" presName="text_3" presStyleLbl="node1" presStyleIdx="2" presStyleCnt="3" custScaleX="96132" custLinFactNeighborX="4116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4A60A63D-8196-4481-ABD3-1DB2EB4B62F6}" type="pres">
      <dgm:prSet presAssocID="{5706C996-2A2C-4994-8E70-1412A4CE7D60}" presName="accent_3" presStyleCnt="0"/>
      <dgm:spPr/>
    </dgm:pt>
    <dgm:pt modelId="{A2C81352-50BE-4E5F-9BA2-4D5225EE0852}" type="pres">
      <dgm:prSet presAssocID="{5706C996-2A2C-4994-8E70-1412A4CE7D60}" presName="accentRepeatNode" presStyleLbl="solidFgAcc1" presStyleIdx="2" presStyleCnt="3"/>
      <dgm:spPr>
        <a:ln w="28575">
          <a:solidFill>
            <a:srgbClr val="0062A7"/>
          </a:solidFill>
        </a:ln>
      </dgm:spPr>
    </dgm:pt>
  </dgm:ptLst>
  <dgm:cxnLst>
    <dgm:cxn modelId="{B6AF94EB-5B9C-4F05-87DB-9D9DB6FBAB5F}" srcId="{356460DC-F53D-414A-B221-6B0C5D8AD021}" destId="{AE17977A-0FE8-4444-ACDC-BAD18828E5F9}" srcOrd="1" destOrd="0" parTransId="{36BBA034-1346-4C33-9FF1-E276E681BD86}" sibTransId="{60218C4B-DB89-4290-B3C4-0474FBCC417D}"/>
    <dgm:cxn modelId="{5CA357B7-E2A9-4B96-A2B2-A9D23942B278}" srcId="{356460DC-F53D-414A-B221-6B0C5D8AD021}" destId="{E1EA61C8-AD75-4F05-ABA6-9E482C1E40D3}" srcOrd="0" destOrd="0" parTransId="{6F74F5D2-BCAF-4214-95F8-1F90BA7037BD}" sibTransId="{D1A59305-080D-4016-A6F8-3AF461701734}"/>
    <dgm:cxn modelId="{7D3120C0-4891-40E2-A30B-CD0A27618749}" type="presOf" srcId="{AE17977A-0FE8-4444-ACDC-BAD18828E5F9}" destId="{DC24A9A3-E148-49BB-AA74-4C4FFDA1D492}" srcOrd="0" destOrd="0" presId="urn:microsoft.com/office/officeart/2008/layout/VerticalCurvedList"/>
    <dgm:cxn modelId="{662A71F7-4959-4896-88F0-F822677A7321}" srcId="{356460DC-F53D-414A-B221-6B0C5D8AD021}" destId="{5706C996-2A2C-4994-8E70-1412A4CE7D60}" srcOrd="2" destOrd="0" parTransId="{3C8F0739-3F5D-4C9F-A3F2-6CDD8DA6F2D6}" sibTransId="{2FB6A619-CA12-4BA6-9C6D-07A49E341382}"/>
    <dgm:cxn modelId="{D0A22FBA-7AB9-44EC-B094-62ECCFE6DA34}" type="presOf" srcId="{E1EA61C8-AD75-4F05-ABA6-9E482C1E40D3}" destId="{A123B64E-4697-4302-BB0D-45C7B0FC1857}" srcOrd="0" destOrd="0" presId="urn:microsoft.com/office/officeart/2008/layout/VerticalCurvedList"/>
    <dgm:cxn modelId="{BCD27EAB-932D-4956-979F-A04B717B259A}" type="presOf" srcId="{5706C996-2A2C-4994-8E70-1412A4CE7D60}" destId="{22D4DEEF-30CB-47F7-8FB2-649C2245A558}" srcOrd="0" destOrd="0" presId="urn:microsoft.com/office/officeart/2008/layout/VerticalCurvedList"/>
    <dgm:cxn modelId="{49A1AA14-6091-45A3-821F-29126454A488}" type="presOf" srcId="{356460DC-F53D-414A-B221-6B0C5D8AD021}" destId="{CDF42B33-5DC8-4DFB-A002-6E057F16FFF2}" srcOrd="0" destOrd="0" presId="urn:microsoft.com/office/officeart/2008/layout/VerticalCurvedList"/>
    <dgm:cxn modelId="{2DF49BFC-7336-4AA8-B04A-750B249C222F}" type="presOf" srcId="{D1A59305-080D-4016-A6F8-3AF461701734}" destId="{CEF2E3CA-5C9E-4D01-BAED-BDBFF4757F84}" srcOrd="0" destOrd="0" presId="urn:microsoft.com/office/officeart/2008/layout/VerticalCurvedList"/>
    <dgm:cxn modelId="{591D6F41-067F-413B-9827-EEE1FE41CB6F}" type="presParOf" srcId="{CDF42B33-5DC8-4DFB-A002-6E057F16FFF2}" destId="{614A6B2B-E351-4BC6-9C82-C4E2E2026E7B}" srcOrd="0" destOrd="0" presId="urn:microsoft.com/office/officeart/2008/layout/VerticalCurvedList"/>
    <dgm:cxn modelId="{1EEB0D7B-AABF-41BF-9113-1E480F3304C2}" type="presParOf" srcId="{614A6B2B-E351-4BC6-9C82-C4E2E2026E7B}" destId="{758424D2-2FAD-46A6-B103-E4533CC9C054}" srcOrd="0" destOrd="0" presId="urn:microsoft.com/office/officeart/2008/layout/VerticalCurvedList"/>
    <dgm:cxn modelId="{20EEB96F-D9D0-45EB-94AD-2F0727BE121B}" type="presParOf" srcId="{758424D2-2FAD-46A6-B103-E4533CC9C054}" destId="{62F697FB-E8DD-4E96-8755-154795B657AA}" srcOrd="0" destOrd="0" presId="urn:microsoft.com/office/officeart/2008/layout/VerticalCurvedList"/>
    <dgm:cxn modelId="{DD1C6230-44DD-466E-B515-11741E330780}" type="presParOf" srcId="{758424D2-2FAD-46A6-B103-E4533CC9C054}" destId="{CEF2E3CA-5C9E-4D01-BAED-BDBFF4757F84}" srcOrd="1" destOrd="0" presId="urn:microsoft.com/office/officeart/2008/layout/VerticalCurvedList"/>
    <dgm:cxn modelId="{88C7EEF0-2201-40D5-8A55-62A5AADC5937}" type="presParOf" srcId="{758424D2-2FAD-46A6-B103-E4533CC9C054}" destId="{63E8053C-CFDB-4E26-A8AF-E59967A28076}" srcOrd="2" destOrd="0" presId="urn:microsoft.com/office/officeart/2008/layout/VerticalCurvedList"/>
    <dgm:cxn modelId="{4A842271-BD5C-4C8B-98B8-CA62012AD680}" type="presParOf" srcId="{758424D2-2FAD-46A6-B103-E4533CC9C054}" destId="{B118B297-50E5-43E2-B9B0-E9A8AC287EFC}" srcOrd="3" destOrd="0" presId="urn:microsoft.com/office/officeart/2008/layout/VerticalCurvedList"/>
    <dgm:cxn modelId="{8FB6CC36-2384-493E-986C-FB70DF569D93}" type="presParOf" srcId="{614A6B2B-E351-4BC6-9C82-C4E2E2026E7B}" destId="{A123B64E-4697-4302-BB0D-45C7B0FC1857}" srcOrd="1" destOrd="0" presId="urn:microsoft.com/office/officeart/2008/layout/VerticalCurvedList"/>
    <dgm:cxn modelId="{2B7DF4C2-1C14-403C-AA60-C61B89D6C5ED}" type="presParOf" srcId="{614A6B2B-E351-4BC6-9C82-C4E2E2026E7B}" destId="{B39F0200-6EBE-48FF-A271-0B83DF6C8BA1}" srcOrd="2" destOrd="0" presId="urn:microsoft.com/office/officeart/2008/layout/VerticalCurvedList"/>
    <dgm:cxn modelId="{A55332A6-21CB-4B8A-846E-A7C3646048A5}" type="presParOf" srcId="{B39F0200-6EBE-48FF-A271-0B83DF6C8BA1}" destId="{A6604347-A305-4FF0-A201-D7CE63173029}" srcOrd="0" destOrd="0" presId="urn:microsoft.com/office/officeart/2008/layout/VerticalCurvedList"/>
    <dgm:cxn modelId="{39FA3857-3C92-4530-9314-8CEC5D379C38}" type="presParOf" srcId="{614A6B2B-E351-4BC6-9C82-C4E2E2026E7B}" destId="{DC24A9A3-E148-49BB-AA74-4C4FFDA1D492}" srcOrd="3" destOrd="0" presId="urn:microsoft.com/office/officeart/2008/layout/VerticalCurvedList"/>
    <dgm:cxn modelId="{99057797-4E4B-4639-B929-5AFD4B0744C9}" type="presParOf" srcId="{614A6B2B-E351-4BC6-9C82-C4E2E2026E7B}" destId="{B9FEC7BA-FAFB-446B-A673-CA45BACDE7C9}" srcOrd="4" destOrd="0" presId="urn:microsoft.com/office/officeart/2008/layout/VerticalCurvedList"/>
    <dgm:cxn modelId="{96C80782-F5CA-4BB3-B2AD-6A9A02871006}" type="presParOf" srcId="{B9FEC7BA-FAFB-446B-A673-CA45BACDE7C9}" destId="{70BA6B25-13CD-4AE4-B508-E91C9F36238E}" srcOrd="0" destOrd="0" presId="urn:microsoft.com/office/officeart/2008/layout/VerticalCurvedList"/>
    <dgm:cxn modelId="{91DDD113-C0B0-4C28-BAA5-9D37F9EA5FAD}" type="presParOf" srcId="{614A6B2B-E351-4BC6-9C82-C4E2E2026E7B}" destId="{22D4DEEF-30CB-47F7-8FB2-649C2245A558}" srcOrd="5" destOrd="0" presId="urn:microsoft.com/office/officeart/2008/layout/VerticalCurvedList"/>
    <dgm:cxn modelId="{7DA64CE3-A17C-43D5-BE69-924D7F724C42}" type="presParOf" srcId="{614A6B2B-E351-4BC6-9C82-C4E2E2026E7B}" destId="{4A60A63D-8196-4481-ABD3-1DB2EB4B62F6}" srcOrd="6" destOrd="0" presId="urn:microsoft.com/office/officeart/2008/layout/VerticalCurvedList"/>
    <dgm:cxn modelId="{252183CF-8F80-4302-88F2-AA6683B3701B}" type="presParOf" srcId="{4A60A63D-8196-4481-ABD3-1DB2EB4B62F6}" destId="{A2C81352-50BE-4E5F-9BA2-4D5225EE08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CE00D2-C55C-4487-8D23-3A43A2125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943B4F-931A-4771-AB8C-914EA6377324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1600" b="1" i="0" dirty="0" smtClean="0"/>
            <a:t>Освоение механизма построения образовательной сети, адекватной образовательным потребностям и ресурсному обеспечению образовательных учреждений, входящих в сетевое взаимодействие</a:t>
          </a:r>
          <a:endParaRPr lang="ru-RU" sz="1600" b="1" i="0" dirty="0" smtClean="0"/>
        </a:p>
      </dgm:t>
    </dgm:pt>
    <dgm:pt modelId="{3302BCFD-0B62-4665-AF69-80B0ACEB305E}" type="parTrans" cxnId="{D0755F1C-3BAE-441E-8D26-88FB4EC957DE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34B6EAAC-10E8-4147-84E9-0EB0A748D2A9}" type="sibTrans" cxnId="{D0755F1C-3BAE-441E-8D26-88FB4EC957DE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9A49E5A6-9803-403A-A776-479DE76E5FAA}">
      <dgm:prSet custT="1"/>
      <dgm:spPr>
        <a:solidFill>
          <a:schemeClr val="accent2"/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>
            <a:lnSpc>
              <a:spcPct val="100000"/>
            </a:lnSpc>
          </a:pPr>
          <a:r>
            <a:rPr lang="ru-RU" sz="1600" b="1" i="0" dirty="0" smtClean="0"/>
            <a:t>Разработка локальных актов, регламентирующих сетевую форму реализации образовательных программ</a:t>
          </a:r>
          <a:endParaRPr lang="ru-RU" sz="1600" b="1" i="0" dirty="0"/>
        </a:p>
      </dgm:t>
    </dgm:pt>
    <dgm:pt modelId="{F66DF653-0492-4BF9-87D2-EF693EFE7E96}" type="parTrans" cxnId="{196FEC3D-D756-47FA-AF6B-BCBB16484F0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A5A3AC80-686F-4757-BA3F-6F09D67F3376}" type="sibTrans" cxnId="{196FEC3D-D756-47FA-AF6B-BCBB16484F0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8127FA8A-AD3A-458C-B0D4-4D2DC17A380C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1600" b="1" i="0" dirty="0" smtClean="0"/>
            <a:t>Организация зачета результатов школьников по учебным курсам и образовательным программам</a:t>
          </a:r>
          <a:endParaRPr lang="ru-RU" sz="1600" b="1" i="0" dirty="0"/>
        </a:p>
      </dgm:t>
    </dgm:pt>
    <dgm:pt modelId="{06031B43-DEFE-4C98-B1AE-9CA567CD1747}" type="parTrans" cxnId="{08029C68-BE5D-485B-89EE-4FA56A3557F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96DA6C4D-AD66-4D35-BF89-7788876CB9A7}" type="sibTrans" cxnId="{08029C68-BE5D-485B-89EE-4FA56A3557F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D0012C55-BF35-4D0F-A2EF-81E577438A96}" type="pres">
      <dgm:prSet presAssocID="{ABCE00D2-C55C-4487-8D23-3A43A2125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403EF4-CF93-4CE9-8922-78422A82FCC3}" type="pres">
      <dgm:prSet presAssocID="{70943B4F-931A-4771-AB8C-914EA6377324}" presName="parentText" presStyleLbl="node1" presStyleIdx="0" presStyleCnt="3">
        <dgm:presLayoutVars>
          <dgm:chMax val="0"/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FFE0207A-6E30-4D9E-AF58-FC2782C6945A}" type="pres">
      <dgm:prSet presAssocID="{34B6EAAC-10E8-4147-84E9-0EB0A748D2A9}" presName="spacer" presStyleCnt="0"/>
      <dgm:spPr/>
    </dgm:pt>
    <dgm:pt modelId="{6984D3DF-1BDC-4EF4-BEC8-7CB4F2EEBD76}" type="pres">
      <dgm:prSet presAssocID="{9A49E5A6-9803-403A-A776-479DE76E5FAA}" presName="parentText" presStyleLbl="node1" presStyleIdx="1" presStyleCnt="3" custLinFactNeighborY="17274">
        <dgm:presLayoutVars>
          <dgm:chMax val="0"/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3BCB57CA-8E18-45A4-96F9-49C4C680B451}" type="pres">
      <dgm:prSet presAssocID="{A5A3AC80-686F-4757-BA3F-6F09D67F3376}" presName="spacer" presStyleCnt="0"/>
      <dgm:spPr/>
    </dgm:pt>
    <dgm:pt modelId="{3258A628-9EE6-4346-8A66-3B5B6CE16E88}" type="pres">
      <dgm:prSet presAssocID="{8127FA8A-AD3A-458C-B0D4-4D2DC17A380C}" presName="parentText" presStyleLbl="node1" presStyleIdx="2" presStyleCnt="3">
        <dgm:presLayoutVars>
          <dgm:chMax val="0"/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</dgm:ptLst>
  <dgm:cxnLst>
    <dgm:cxn modelId="{4E6D304D-E13F-4354-AA3D-4D79CA7A6159}" type="presOf" srcId="{8127FA8A-AD3A-458C-B0D4-4D2DC17A380C}" destId="{3258A628-9EE6-4346-8A66-3B5B6CE16E88}" srcOrd="0" destOrd="0" presId="urn:microsoft.com/office/officeart/2005/8/layout/vList2"/>
    <dgm:cxn modelId="{573115A1-9B49-4B09-A005-7405E158C222}" type="presOf" srcId="{ABCE00D2-C55C-4487-8D23-3A43A2125AFA}" destId="{D0012C55-BF35-4D0F-A2EF-81E577438A96}" srcOrd="0" destOrd="0" presId="urn:microsoft.com/office/officeart/2005/8/layout/vList2"/>
    <dgm:cxn modelId="{196FEC3D-D756-47FA-AF6B-BCBB16484F02}" srcId="{ABCE00D2-C55C-4487-8D23-3A43A2125AFA}" destId="{9A49E5A6-9803-403A-A776-479DE76E5FAA}" srcOrd="1" destOrd="0" parTransId="{F66DF653-0492-4BF9-87D2-EF693EFE7E96}" sibTransId="{A5A3AC80-686F-4757-BA3F-6F09D67F3376}"/>
    <dgm:cxn modelId="{E49BBEBA-1E63-4E19-85CE-F2637768470B}" type="presOf" srcId="{70943B4F-931A-4771-AB8C-914EA6377324}" destId="{32403EF4-CF93-4CE9-8922-78422A82FCC3}" srcOrd="0" destOrd="0" presId="urn:microsoft.com/office/officeart/2005/8/layout/vList2"/>
    <dgm:cxn modelId="{4DF99B31-0345-4558-95AB-C38E0C8379E6}" type="presOf" srcId="{9A49E5A6-9803-403A-A776-479DE76E5FAA}" destId="{6984D3DF-1BDC-4EF4-BEC8-7CB4F2EEBD76}" srcOrd="0" destOrd="0" presId="urn:microsoft.com/office/officeart/2005/8/layout/vList2"/>
    <dgm:cxn modelId="{D0755F1C-3BAE-441E-8D26-88FB4EC957DE}" srcId="{ABCE00D2-C55C-4487-8D23-3A43A2125AFA}" destId="{70943B4F-931A-4771-AB8C-914EA6377324}" srcOrd="0" destOrd="0" parTransId="{3302BCFD-0B62-4665-AF69-80B0ACEB305E}" sibTransId="{34B6EAAC-10E8-4147-84E9-0EB0A748D2A9}"/>
    <dgm:cxn modelId="{08029C68-BE5D-485B-89EE-4FA56A3557F2}" srcId="{ABCE00D2-C55C-4487-8D23-3A43A2125AFA}" destId="{8127FA8A-AD3A-458C-B0D4-4D2DC17A380C}" srcOrd="2" destOrd="0" parTransId="{06031B43-DEFE-4C98-B1AE-9CA567CD1747}" sibTransId="{96DA6C4D-AD66-4D35-BF89-7788876CB9A7}"/>
    <dgm:cxn modelId="{2D33C697-E42F-424D-A915-F57E7F80A8CA}" type="presParOf" srcId="{D0012C55-BF35-4D0F-A2EF-81E577438A96}" destId="{32403EF4-CF93-4CE9-8922-78422A82FCC3}" srcOrd="0" destOrd="0" presId="urn:microsoft.com/office/officeart/2005/8/layout/vList2"/>
    <dgm:cxn modelId="{87757987-40AB-4A28-9A63-92ED5975C5E9}" type="presParOf" srcId="{D0012C55-BF35-4D0F-A2EF-81E577438A96}" destId="{FFE0207A-6E30-4D9E-AF58-FC2782C6945A}" srcOrd="1" destOrd="0" presId="urn:microsoft.com/office/officeart/2005/8/layout/vList2"/>
    <dgm:cxn modelId="{E63F2A58-D630-45E2-A2DB-96D30911CA2F}" type="presParOf" srcId="{D0012C55-BF35-4D0F-A2EF-81E577438A96}" destId="{6984D3DF-1BDC-4EF4-BEC8-7CB4F2EEBD76}" srcOrd="2" destOrd="0" presId="urn:microsoft.com/office/officeart/2005/8/layout/vList2"/>
    <dgm:cxn modelId="{A7EBB2A4-8680-499B-BE8F-53520AAD6EDF}" type="presParOf" srcId="{D0012C55-BF35-4D0F-A2EF-81E577438A96}" destId="{3BCB57CA-8E18-45A4-96F9-49C4C680B451}" srcOrd="3" destOrd="0" presId="urn:microsoft.com/office/officeart/2005/8/layout/vList2"/>
    <dgm:cxn modelId="{54851DB6-57FA-4506-8CD0-A13D7B33EC84}" type="presParOf" srcId="{D0012C55-BF35-4D0F-A2EF-81E577438A96}" destId="{3258A628-9EE6-4346-8A66-3B5B6CE16E8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B7E286-C844-4D29-98D6-616FB8C2944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3983F7-2789-457E-82BF-072A1DEB7604}">
      <dgm:prSet custT="1"/>
      <dgm:spPr>
        <a:solidFill>
          <a:schemeClr val="accent2"/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108000" algn="ctr" rtl="0">
            <a:lnSpc>
              <a:spcPct val="150000"/>
            </a:lnSpc>
            <a:spcAft>
              <a:spcPts val="0"/>
            </a:spcAft>
          </a:pPr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Разработка дополнительных образовательных программ и программ внеурочной деятельности</a:t>
          </a:r>
          <a:endParaRPr lang="ru-RU" sz="1400" b="1" i="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01621307-A28A-4CA4-AA5B-4EB78B0B282A}" type="parTrans" cxnId="{611C823A-D471-443D-8C94-44F212805DCE}">
      <dgm:prSet/>
      <dgm:spPr/>
      <dgm:t>
        <a:bodyPr/>
        <a:lstStyle/>
        <a:p>
          <a:pPr marL="180000" algn="l">
            <a:lnSpc>
              <a:spcPct val="100000"/>
            </a:lnSpc>
          </a:pPr>
          <a:endParaRPr lang="ru-RU" sz="1400"/>
        </a:p>
      </dgm:t>
    </dgm:pt>
    <dgm:pt modelId="{18EBB54E-97C4-4713-A0CF-B10592098597}" type="sibTrans" cxnId="{611C823A-D471-443D-8C94-44F212805DCE}">
      <dgm:prSet/>
      <dgm:spPr/>
      <dgm:t>
        <a:bodyPr/>
        <a:lstStyle/>
        <a:p>
          <a:pPr marL="180000" algn="l">
            <a:lnSpc>
              <a:spcPct val="100000"/>
            </a:lnSpc>
          </a:pPr>
          <a:endParaRPr lang="ru-RU" sz="1400"/>
        </a:p>
      </dgm:t>
    </dgm:pt>
    <dgm:pt modelId="{B9F93B4D-2850-4A65-ABA9-5DF6AD07C174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marL="108000" algn="ctr">
            <a:lnSpc>
              <a:spcPct val="100000"/>
            </a:lnSpc>
            <a:spcAft>
              <a:spcPts val="0"/>
            </a:spcAft>
          </a:pPr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Разработка и апробация контента образовательных программ реализуемых в сетевом формате, в том числе с использованием дистанционных технологий</a:t>
          </a:r>
          <a:endParaRPr lang="ru-RU" sz="1400" b="1" i="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EDD7A830-120C-41E3-B50D-42D328832F61}" type="parTrans" cxnId="{E4EE9BCF-478B-489F-8C75-44C595A26761}">
      <dgm:prSet/>
      <dgm:spPr/>
      <dgm:t>
        <a:bodyPr/>
        <a:lstStyle/>
        <a:p>
          <a:endParaRPr lang="ru-RU"/>
        </a:p>
      </dgm:t>
    </dgm:pt>
    <dgm:pt modelId="{7A076305-45DF-48C4-9E62-9DD78C0B953F}" type="sibTrans" cxnId="{E4EE9BCF-478B-489F-8C75-44C595A26761}">
      <dgm:prSet/>
      <dgm:spPr/>
      <dgm:t>
        <a:bodyPr/>
        <a:lstStyle/>
        <a:p>
          <a:endParaRPr lang="ru-RU"/>
        </a:p>
      </dgm:t>
    </dgm:pt>
    <dgm:pt modelId="{B56AD709-75DB-4FBE-B9B6-35F8DECEE8BF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Проведение серии практико-ориентированных </a:t>
          </a:r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занятий для детей </a:t>
          </a:r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различного формата ( мастер-классов, лабораторий, открытых творческих площадок), направленных на повышение функциональной грамотности обучающихся  и освоение ими </a:t>
          </a:r>
          <a:r>
            <a:rPr lang="ru-RU" sz="1400" b="1" i="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межпредметных</a:t>
          </a:r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связей в ходе решения прикладных задач</a:t>
          </a:r>
        </a:p>
      </dgm:t>
    </dgm:pt>
    <dgm:pt modelId="{61F92EE1-8B5B-46E4-8E06-5DE17C4C50A4}" type="parTrans" cxnId="{35E9B726-113C-49C7-9B0B-B213F9BEB39D}">
      <dgm:prSet/>
      <dgm:spPr/>
      <dgm:t>
        <a:bodyPr/>
        <a:lstStyle/>
        <a:p>
          <a:endParaRPr lang="ru-RU"/>
        </a:p>
      </dgm:t>
    </dgm:pt>
    <dgm:pt modelId="{D42330AC-A924-4B8E-AC0F-420A348BB6A3}" type="sibTrans" cxnId="{35E9B726-113C-49C7-9B0B-B213F9BEB39D}">
      <dgm:prSet/>
      <dgm:spPr/>
      <dgm:t>
        <a:bodyPr/>
        <a:lstStyle/>
        <a:p>
          <a:endParaRPr lang="ru-RU"/>
        </a:p>
      </dgm:t>
    </dgm:pt>
    <dgm:pt modelId="{BB699FB3-622E-4143-A771-3BDC1190BE07}">
      <dgm:prSet custT="1"/>
      <dgm:spPr>
        <a:solidFill>
          <a:schemeClr val="accent2"/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marL="108000" algn="ctr" defTabSz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b="1" i="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Создание условий для демонстрации результатов обучения и уровня функциональной грамотности детей через организацию и проведение творческих и конкурсных мероприятий различных форматов</a:t>
          </a:r>
          <a:endParaRPr lang="ru-RU" sz="1400" b="1" i="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2AB043DA-A2F6-4E2E-A830-56897813407D}" type="parTrans" cxnId="{FCDDDB7F-178E-4E27-821F-5D5072D44A85}">
      <dgm:prSet/>
      <dgm:spPr/>
      <dgm:t>
        <a:bodyPr/>
        <a:lstStyle/>
        <a:p>
          <a:endParaRPr lang="ru-RU"/>
        </a:p>
      </dgm:t>
    </dgm:pt>
    <dgm:pt modelId="{4AC48849-4EF8-463D-8A81-BBD53B4C6064}" type="sibTrans" cxnId="{FCDDDB7F-178E-4E27-821F-5D5072D44A85}">
      <dgm:prSet/>
      <dgm:spPr/>
      <dgm:t>
        <a:bodyPr/>
        <a:lstStyle/>
        <a:p>
          <a:endParaRPr lang="ru-RU"/>
        </a:p>
      </dgm:t>
    </dgm:pt>
    <dgm:pt modelId="{DBEDEA6E-ABC9-4D53-A26B-F59C2D32CF46}" type="pres">
      <dgm:prSet presAssocID="{22B7E286-C844-4D29-98D6-616FB8C2944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6B183E-91D5-40F7-8A72-8027BE278972}" type="pres">
      <dgm:prSet presAssocID="{143983F7-2789-457E-82BF-072A1DEB7604}" presName="node" presStyleLbl="node1" presStyleIdx="0" presStyleCnt="4" custScaleY="83732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EDAC782C-BB2F-4063-BA7D-7EF1CBDF3F95}" type="pres">
      <dgm:prSet presAssocID="{18EBB54E-97C4-4713-A0CF-B10592098597}" presName="sibTrans" presStyleCnt="0"/>
      <dgm:spPr/>
    </dgm:pt>
    <dgm:pt modelId="{99776740-7DC3-4677-A25C-FE754B10F7C3}" type="pres">
      <dgm:prSet presAssocID="{B9F93B4D-2850-4A65-ABA9-5DF6AD07C174}" presName="node" presStyleLbl="node1" presStyleIdx="1" presStyleCnt="4" custScaleY="83732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4FABB0E6-BC96-4890-94FC-D0773D99CC62}" type="pres">
      <dgm:prSet presAssocID="{7A076305-45DF-48C4-9E62-9DD78C0B953F}" presName="sibTrans" presStyleCnt="0"/>
      <dgm:spPr/>
    </dgm:pt>
    <dgm:pt modelId="{39A73CDC-3A57-441B-BA05-01FD4A1F914B}" type="pres">
      <dgm:prSet presAssocID="{B56AD709-75DB-4FBE-B9B6-35F8DECEE8BF}" presName="node" presStyleLbl="node1" presStyleIdx="2" presStyleCnt="4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969EB901-CA77-4226-A37D-C0213F778F7D}" type="pres">
      <dgm:prSet presAssocID="{D42330AC-A924-4B8E-AC0F-420A348BB6A3}" presName="sibTrans" presStyleCnt="0"/>
      <dgm:spPr/>
    </dgm:pt>
    <dgm:pt modelId="{1CBFAEE9-0E34-4732-80E1-D6EFCA6BBE61}" type="pres">
      <dgm:prSet presAssocID="{BB699FB3-622E-4143-A771-3BDC1190BE07}" presName="node" presStyleLbl="node1" presStyleIdx="3" presStyleCnt="4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</dgm:ptLst>
  <dgm:cxnLst>
    <dgm:cxn modelId="{19759C1B-D415-49FB-A276-17E647814746}" type="presOf" srcId="{22B7E286-C844-4D29-98D6-616FB8C29445}" destId="{DBEDEA6E-ABC9-4D53-A26B-F59C2D32CF46}" srcOrd="0" destOrd="0" presId="urn:microsoft.com/office/officeart/2005/8/layout/default"/>
    <dgm:cxn modelId="{35E9B726-113C-49C7-9B0B-B213F9BEB39D}" srcId="{22B7E286-C844-4D29-98D6-616FB8C29445}" destId="{B56AD709-75DB-4FBE-B9B6-35F8DECEE8BF}" srcOrd="2" destOrd="0" parTransId="{61F92EE1-8B5B-46E4-8E06-5DE17C4C50A4}" sibTransId="{D42330AC-A924-4B8E-AC0F-420A348BB6A3}"/>
    <dgm:cxn modelId="{FBBB8E0B-C208-4D86-94B1-C78F7A3D429D}" type="presOf" srcId="{BB699FB3-622E-4143-A771-3BDC1190BE07}" destId="{1CBFAEE9-0E34-4732-80E1-D6EFCA6BBE61}" srcOrd="0" destOrd="0" presId="urn:microsoft.com/office/officeart/2005/8/layout/default"/>
    <dgm:cxn modelId="{27513DB3-C1C8-42FB-8193-D53B51D24654}" type="presOf" srcId="{B9F93B4D-2850-4A65-ABA9-5DF6AD07C174}" destId="{99776740-7DC3-4677-A25C-FE754B10F7C3}" srcOrd="0" destOrd="0" presId="urn:microsoft.com/office/officeart/2005/8/layout/default"/>
    <dgm:cxn modelId="{23BFB46E-9B19-4977-BB8A-D36625370786}" type="presOf" srcId="{143983F7-2789-457E-82BF-072A1DEB7604}" destId="{BA6B183E-91D5-40F7-8A72-8027BE278972}" srcOrd="0" destOrd="0" presId="urn:microsoft.com/office/officeart/2005/8/layout/default"/>
    <dgm:cxn modelId="{611C823A-D471-443D-8C94-44F212805DCE}" srcId="{22B7E286-C844-4D29-98D6-616FB8C29445}" destId="{143983F7-2789-457E-82BF-072A1DEB7604}" srcOrd="0" destOrd="0" parTransId="{01621307-A28A-4CA4-AA5B-4EB78B0B282A}" sibTransId="{18EBB54E-97C4-4713-A0CF-B10592098597}"/>
    <dgm:cxn modelId="{1B5DB7BB-84F8-48DB-A9B1-8E094AD2FAAF}" type="presOf" srcId="{B56AD709-75DB-4FBE-B9B6-35F8DECEE8BF}" destId="{39A73CDC-3A57-441B-BA05-01FD4A1F914B}" srcOrd="0" destOrd="0" presId="urn:microsoft.com/office/officeart/2005/8/layout/default"/>
    <dgm:cxn modelId="{E4EE9BCF-478B-489F-8C75-44C595A26761}" srcId="{22B7E286-C844-4D29-98D6-616FB8C29445}" destId="{B9F93B4D-2850-4A65-ABA9-5DF6AD07C174}" srcOrd="1" destOrd="0" parTransId="{EDD7A830-120C-41E3-B50D-42D328832F61}" sibTransId="{7A076305-45DF-48C4-9E62-9DD78C0B953F}"/>
    <dgm:cxn modelId="{FCDDDB7F-178E-4E27-821F-5D5072D44A85}" srcId="{22B7E286-C844-4D29-98D6-616FB8C29445}" destId="{BB699FB3-622E-4143-A771-3BDC1190BE07}" srcOrd="3" destOrd="0" parTransId="{2AB043DA-A2F6-4E2E-A830-56897813407D}" sibTransId="{4AC48849-4EF8-463D-8A81-BBD53B4C6064}"/>
    <dgm:cxn modelId="{861E8129-1FF2-48AB-BD13-3F9AFF1984EE}" type="presParOf" srcId="{DBEDEA6E-ABC9-4D53-A26B-F59C2D32CF46}" destId="{BA6B183E-91D5-40F7-8A72-8027BE278972}" srcOrd="0" destOrd="0" presId="urn:microsoft.com/office/officeart/2005/8/layout/default"/>
    <dgm:cxn modelId="{30DFD468-DC1B-420E-AE91-97A864F3FB79}" type="presParOf" srcId="{DBEDEA6E-ABC9-4D53-A26B-F59C2D32CF46}" destId="{EDAC782C-BB2F-4063-BA7D-7EF1CBDF3F95}" srcOrd="1" destOrd="0" presId="urn:microsoft.com/office/officeart/2005/8/layout/default"/>
    <dgm:cxn modelId="{83DFA263-8F93-47A5-B2D7-37577B097160}" type="presParOf" srcId="{DBEDEA6E-ABC9-4D53-A26B-F59C2D32CF46}" destId="{99776740-7DC3-4677-A25C-FE754B10F7C3}" srcOrd="2" destOrd="0" presId="urn:microsoft.com/office/officeart/2005/8/layout/default"/>
    <dgm:cxn modelId="{44131D11-FBB7-43B1-B92A-D9C537CB9BB0}" type="presParOf" srcId="{DBEDEA6E-ABC9-4D53-A26B-F59C2D32CF46}" destId="{4FABB0E6-BC96-4890-94FC-D0773D99CC62}" srcOrd="3" destOrd="0" presId="urn:microsoft.com/office/officeart/2005/8/layout/default"/>
    <dgm:cxn modelId="{9FDE3516-5CB8-430B-9920-4D0046DC14D7}" type="presParOf" srcId="{DBEDEA6E-ABC9-4D53-A26B-F59C2D32CF46}" destId="{39A73CDC-3A57-441B-BA05-01FD4A1F914B}" srcOrd="4" destOrd="0" presId="urn:microsoft.com/office/officeart/2005/8/layout/default"/>
    <dgm:cxn modelId="{FC5D6728-D5F6-4FC6-A8F3-F69CC1C970BB}" type="presParOf" srcId="{DBEDEA6E-ABC9-4D53-A26B-F59C2D32CF46}" destId="{969EB901-CA77-4226-A37D-C0213F778F7D}" srcOrd="5" destOrd="0" presId="urn:microsoft.com/office/officeart/2005/8/layout/default"/>
    <dgm:cxn modelId="{F0B84BE5-4D3C-487B-985A-B9524E208847}" type="presParOf" srcId="{DBEDEA6E-ABC9-4D53-A26B-F59C2D32CF46}" destId="{1CBFAEE9-0E34-4732-80E1-D6EFCA6BBE6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CE00D2-C55C-4487-8D23-3A43A2125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943B4F-931A-4771-AB8C-914EA6377324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1600" b="1" i="0" dirty="0" smtClean="0"/>
            <a:t>Освоение педагогами способов и приемов поиска и использования в учебном процессе цифровых образовательных ресурсов и дистанционных, </a:t>
          </a:r>
          <a:r>
            <a:rPr lang="ru-RU" sz="1600" b="1" i="0" dirty="0" err="1" smtClean="0"/>
            <a:t>кейсовых</a:t>
          </a:r>
          <a:r>
            <a:rPr lang="ru-RU" sz="1600" b="1" i="0" dirty="0" smtClean="0"/>
            <a:t>, игровых, </a:t>
          </a:r>
          <a:r>
            <a:rPr lang="ru-RU" sz="1600" b="1" i="0" dirty="0" err="1" smtClean="0"/>
            <a:t>квест</a:t>
          </a:r>
          <a:r>
            <a:rPr lang="ru-RU" sz="1600" b="1" i="0" dirty="0" smtClean="0"/>
            <a:t> технологий и практик</a:t>
          </a:r>
          <a:endParaRPr lang="ru-RU" sz="1600" b="1" i="0" dirty="0" smtClean="0"/>
        </a:p>
      </dgm:t>
    </dgm:pt>
    <dgm:pt modelId="{3302BCFD-0B62-4665-AF69-80B0ACEB305E}" type="parTrans" cxnId="{D0755F1C-3BAE-441E-8D26-88FB4EC957DE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34B6EAAC-10E8-4147-84E9-0EB0A748D2A9}" type="sibTrans" cxnId="{D0755F1C-3BAE-441E-8D26-88FB4EC957DE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9A49E5A6-9803-403A-A776-479DE76E5FAA}">
      <dgm:prSet custT="1"/>
      <dgm:spPr>
        <a:solidFill>
          <a:schemeClr val="accent2"/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>
            <a:lnSpc>
              <a:spcPct val="100000"/>
            </a:lnSpc>
          </a:pPr>
          <a:r>
            <a:rPr lang="ru-RU" sz="1600" b="1" i="0" dirty="0" smtClean="0"/>
            <a:t>Распространение инновационного опыта педагогов учреждений - партнеров проекта и организация </a:t>
          </a:r>
          <a:r>
            <a:rPr lang="ru-RU" sz="1600" b="1" i="0" dirty="0" err="1" smtClean="0"/>
            <a:t>взаимообучения</a:t>
          </a:r>
          <a:r>
            <a:rPr lang="ru-RU" sz="1600" b="1" i="0" dirty="0" smtClean="0"/>
            <a:t> педагогов сети через проведение серии открытых занятий  и  показательных практикумов</a:t>
          </a:r>
          <a:endParaRPr lang="ru-RU" sz="1600" b="1" i="0" dirty="0"/>
        </a:p>
      </dgm:t>
    </dgm:pt>
    <dgm:pt modelId="{F66DF653-0492-4BF9-87D2-EF693EFE7E96}" type="parTrans" cxnId="{196FEC3D-D756-47FA-AF6B-BCBB16484F0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A5A3AC80-686F-4757-BA3F-6F09D67F3376}" type="sibTrans" cxnId="{196FEC3D-D756-47FA-AF6B-BCBB16484F0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8127FA8A-AD3A-458C-B0D4-4D2DC17A380C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1600" b="1" i="0" dirty="0" smtClean="0"/>
            <a:t>Размещение информации о ходе и результатах реализации проекта на официальных сайтах учреждений – партнеров проекта</a:t>
          </a:r>
          <a:endParaRPr lang="ru-RU" sz="1600" b="1" i="0" dirty="0"/>
        </a:p>
      </dgm:t>
    </dgm:pt>
    <dgm:pt modelId="{06031B43-DEFE-4C98-B1AE-9CA567CD1747}" type="parTrans" cxnId="{08029C68-BE5D-485B-89EE-4FA56A3557F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96DA6C4D-AD66-4D35-BF89-7788876CB9A7}" type="sibTrans" cxnId="{08029C68-BE5D-485B-89EE-4FA56A3557F2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 i="0"/>
        </a:p>
      </dgm:t>
    </dgm:pt>
    <dgm:pt modelId="{D0012C55-BF35-4D0F-A2EF-81E577438A96}" type="pres">
      <dgm:prSet presAssocID="{ABCE00D2-C55C-4487-8D23-3A43A2125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403EF4-CF93-4CE9-8922-78422A82FCC3}" type="pres">
      <dgm:prSet presAssocID="{70943B4F-931A-4771-AB8C-914EA6377324}" presName="parentText" presStyleLbl="node1" presStyleIdx="0" presStyleCnt="3">
        <dgm:presLayoutVars>
          <dgm:chMax val="0"/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FFE0207A-6E30-4D9E-AF58-FC2782C6945A}" type="pres">
      <dgm:prSet presAssocID="{34B6EAAC-10E8-4147-84E9-0EB0A748D2A9}" presName="spacer" presStyleCnt="0"/>
      <dgm:spPr/>
    </dgm:pt>
    <dgm:pt modelId="{6984D3DF-1BDC-4EF4-BEC8-7CB4F2EEBD76}" type="pres">
      <dgm:prSet presAssocID="{9A49E5A6-9803-403A-A776-479DE76E5FAA}" presName="parentText" presStyleLbl="node1" presStyleIdx="1" presStyleCnt="3" custLinFactNeighborY="17274">
        <dgm:presLayoutVars>
          <dgm:chMax val="0"/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3BCB57CA-8E18-45A4-96F9-49C4C680B451}" type="pres">
      <dgm:prSet presAssocID="{A5A3AC80-686F-4757-BA3F-6F09D67F3376}" presName="spacer" presStyleCnt="0"/>
      <dgm:spPr/>
    </dgm:pt>
    <dgm:pt modelId="{3258A628-9EE6-4346-8A66-3B5B6CE16E88}" type="pres">
      <dgm:prSet presAssocID="{8127FA8A-AD3A-458C-B0D4-4D2DC17A380C}" presName="parentText" presStyleLbl="node1" presStyleIdx="2" presStyleCnt="3">
        <dgm:presLayoutVars>
          <dgm:chMax val="0"/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</dgm:ptLst>
  <dgm:cxnLst>
    <dgm:cxn modelId="{5319FE57-1C7B-435A-8EFA-5B640ECEA636}" type="presOf" srcId="{9A49E5A6-9803-403A-A776-479DE76E5FAA}" destId="{6984D3DF-1BDC-4EF4-BEC8-7CB4F2EEBD76}" srcOrd="0" destOrd="0" presId="urn:microsoft.com/office/officeart/2005/8/layout/vList2"/>
    <dgm:cxn modelId="{196FEC3D-D756-47FA-AF6B-BCBB16484F02}" srcId="{ABCE00D2-C55C-4487-8D23-3A43A2125AFA}" destId="{9A49E5A6-9803-403A-A776-479DE76E5FAA}" srcOrd="1" destOrd="0" parTransId="{F66DF653-0492-4BF9-87D2-EF693EFE7E96}" sibTransId="{A5A3AC80-686F-4757-BA3F-6F09D67F3376}"/>
    <dgm:cxn modelId="{8CC8B58C-813E-4687-88AB-F9C4D24A9540}" type="presOf" srcId="{ABCE00D2-C55C-4487-8D23-3A43A2125AFA}" destId="{D0012C55-BF35-4D0F-A2EF-81E577438A96}" srcOrd="0" destOrd="0" presId="urn:microsoft.com/office/officeart/2005/8/layout/vList2"/>
    <dgm:cxn modelId="{41C2AE4C-28F3-456F-A233-D7DE371DF4AF}" type="presOf" srcId="{8127FA8A-AD3A-458C-B0D4-4D2DC17A380C}" destId="{3258A628-9EE6-4346-8A66-3B5B6CE16E88}" srcOrd="0" destOrd="0" presId="urn:microsoft.com/office/officeart/2005/8/layout/vList2"/>
    <dgm:cxn modelId="{E6670D4F-5019-49A4-9446-1934A909201E}" type="presOf" srcId="{70943B4F-931A-4771-AB8C-914EA6377324}" destId="{32403EF4-CF93-4CE9-8922-78422A82FCC3}" srcOrd="0" destOrd="0" presId="urn:microsoft.com/office/officeart/2005/8/layout/vList2"/>
    <dgm:cxn modelId="{D0755F1C-3BAE-441E-8D26-88FB4EC957DE}" srcId="{ABCE00D2-C55C-4487-8D23-3A43A2125AFA}" destId="{70943B4F-931A-4771-AB8C-914EA6377324}" srcOrd="0" destOrd="0" parTransId="{3302BCFD-0B62-4665-AF69-80B0ACEB305E}" sibTransId="{34B6EAAC-10E8-4147-84E9-0EB0A748D2A9}"/>
    <dgm:cxn modelId="{08029C68-BE5D-485B-89EE-4FA56A3557F2}" srcId="{ABCE00D2-C55C-4487-8D23-3A43A2125AFA}" destId="{8127FA8A-AD3A-458C-B0D4-4D2DC17A380C}" srcOrd="2" destOrd="0" parTransId="{06031B43-DEFE-4C98-B1AE-9CA567CD1747}" sibTransId="{96DA6C4D-AD66-4D35-BF89-7788876CB9A7}"/>
    <dgm:cxn modelId="{37B36191-4DDF-4A53-81F0-393B95297E52}" type="presParOf" srcId="{D0012C55-BF35-4D0F-A2EF-81E577438A96}" destId="{32403EF4-CF93-4CE9-8922-78422A82FCC3}" srcOrd="0" destOrd="0" presId="urn:microsoft.com/office/officeart/2005/8/layout/vList2"/>
    <dgm:cxn modelId="{C82E64FE-7E4C-4C18-8439-A9C276675067}" type="presParOf" srcId="{D0012C55-BF35-4D0F-A2EF-81E577438A96}" destId="{FFE0207A-6E30-4D9E-AF58-FC2782C6945A}" srcOrd="1" destOrd="0" presId="urn:microsoft.com/office/officeart/2005/8/layout/vList2"/>
    <dgm:cxn modelId="{6BCF165C-6F63-433A-8C19-3F4A408BFAAD}" type="presParOf" srcId="{D0012C55-BF35-4D0F-A2EF-81E577438A96}" destId="{6984D3DF-1BDC-4EF4-BEC8-7CB4F2EEBD76}" srcOrd="2" destOrd="0" presId="urn:microsoft.com/office/officeart/2005/8/layout/vList2"/>
    <dgm:cxn modelId="{4FB1FFCE-3D59-46A3-A28F-D20BE93E8BB6}" type="presParOf" srcId="{D0012C55-BF35-4D0F-A2EF-81E577438A96}" destId="{3BCB57CA-8E18-45A4-96F9-49C4C680B451}" srcOrd="3" destOrd="0" presId="urn:microsoft.com/office/officeart/2005/8/layout/vList2"/>
    <dgm:cxn modelId="{0F90A7C3-D031-4821-9CDB-5AF8100A3122}" type="presParOf" srcId="{D0012C55-BF35-4D0F-A2EF-81E577438A96}" destId="{3258A628-9EE6-4346-8A66-3B5B6CE16E8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6460DC-F53D-414A-B221-6B0C5D8AD021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EA61C8-AD75-4F05-ABA6-9E482C1E40D3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400" b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Апробирована модель практико-ориентированной образовательной среды в условиях сетевой формы реализации образовательных программ</a:t>
          </a:r>
          <a:endParaRPr lang="ru-RU" sz="1400" b="1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6F74F5D2-BCAF-4214-95F8-1F90BA7037BD}" type="parTrans" cxnId="{5CA357B7-E2A9-4B96-A2B2-A9D23942B278}">
      <dgm:prSet/>
      <dgm:spPr/>
      <dgm:t>
        <a:bodyPr/>
        <a:lstStyle/>
        <a:p>
          <a:pPr>
            <a:lnSpc>
              <a:spcPct val="100000"/>
            </a:lnSpc>
          </a:pPr>
          <a:endParaRPr lang="ru-RU" sz="1400">
            <a:solidFill>
              <a:schemeClr val="bg1"/>
            </a:solidFill>
          </a:endParaRPr>
        </a:p>
      </dgm:t>
    </dgm:pt>
    <dgm:pt modelId="{D1A59305-080D-4016-A6F8-3AF461701734}" type="sibTrans" cxnId="{5CA357B7-E2A9-4B96-A2B2-A9D23942B278}">
      <dgm:prSet/>
      <dgm:spPr/>
      <dgm:t>
        <a:bodyPr/>
        <a:lstStyle/>
        <a:p>
          <a:pPr>
            <a:lnSpc>
              <a:spcPct val="100000"/>
            </a:lnSpc>
          </a:pPr>
          <a:endParaRPr lang="ru-RU" sz="1400">
            <a:solidFill>
              <a:schemeClr val="bg1"/>
            </a:solidFill>
          </a:endParaRPr>
        </a:p>
      </dgm:t>
    </dgm:pt>
    <dgm:pt modelId="{2B4AAA34-E282-4207-86B4-905EB0DBD2CB}">
      <dgm:prSet custT="1"/>
      <dgm:spPr>
        <a:solidFill>
          <a:schemeClr val="accent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В учебно-воспитательный процесс внедрены дистанционные,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кейсовые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, игровые,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квест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технологии и практики при формировании функциональной грамотности учащихся 5-9 классов на основе обмена и совместного использования ресурсов сети</a:t>
          </a:r>
          <a:endParaRPr lang="ru-RU" sz="1400" b="1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C44F44C9-924B-4D31-A0A8-6742AB30E309}" type="parTrans" cxnId="{0468D978-D5D2-4D42-81A5-A0CE615A7202}">
      <dgm:prSet/>
      <dgm:spPr/>
      <dgm:t>
        <a:bodyPr/>
        <a:lstStyle/>
        <a:p>
          <a:pPr>
            <a:lnSpc>
              <a:spcPct val="100000"/>
            </a:lnSpc>
          </a:pPr>
          <a:endParaRPr lang="ru-RU" sz="1400">
            <a:solidFill>
              <a:schemeClr val="bg1"/>
            </a:solidFill>
          </a:endParaRPr>
        </a:p>
      </dgm:t>
    </dgm:pt>
    <dgm:pt modelId="{CCCEAE8F-17CE-4C9D-A6BD-896168A16A78}" type="sibTrans" cxnId="{0468D978-D5D2-4D42-81A5-A0CE615A7202}">
      <dgm:prSet/>
      <dgm:spPr/>
      <dgm:t>
        <a:bodyPr/>
        <a:lstStyle/>
        <a:p>
          <a:pPr>
            <a:lnSpc>
              <a:spcPct val="100000"/>
            </a:lnSpc>
          </a:pPr>
          <a:endParaRPr lang="ru-RU" sz="1400">
            <a:solidFill>
              <a:schemeClr val="bg1"/>
            </a:solidFill>
          </a:endParaRPr>
        </a:p>
      </dgm:t>
    </dgm:pt>
    <dgm:pt modelId="{99814212-1FBF-4151-AC5F-CD7AC143C6BF}">
      <dgm:prSet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Обновлено содержание системы методической работы с педагогическими работниками в области практико-ориентированного обучения в условиях сетевой формы реализации образовательных программ</a:t>
          </a:r>
          <a:endParaRPr lang="ru-RU" sz="1400" b="1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E36194B9-F6AD-44A8-A383-52D2A885AFC5}" type="parTrans" cxnId="{8BFD8732-CFEA-46BC-A044-04EA862021AE}">
      <dgm:prSet/>
      <dgm:spPr/>
      <dgm:t>
        <a:bodyPr/>
        <a:lstStyle/>
        <a:p>
          <a:endParaRPr lang="ru-RU"/>
        </a:p>
      </dgm:t>
    </dgm:pt>
    <dgm:pt modelId="{4C0992B3-4EC6-401F-8C1C-BD1672670EFA}" type="sibTrans" cxnId="{8BFD8732-CFEA-46BC-A044-04EA862021AE}">
      <dgm:prSet/>
      <dgm:spPr/>
      <dgm:t>
        <a:bodyPr/>
        <a:lstStyle/>
        <a:p>
          <a:endParaRPr lang="ru-RU"/>
        </a:p>
      </dgm:t>
    </dgm:pt>
    <dgm:pt modelId="{A0C14B02-01D2-4B47-9BDC-AA63363F4C6A}">
      <dgm:prSet custT="1"/>
      <dgm:spPr>
        <a:solidFill>
          <a:schemeClr val="accent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Педагогические работники прошли обучение и используют дистанционные,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кейсовые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, игровые и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квест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технологии в своей практике при реализации образовательных программ по формировании функциональной грамотности</a:t>
          </a:r>
          <a:endParaRPr lang="ru-RU" sz="1400" b="1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84060AA7-10C6-4722-A03F-7D44C7D65BAA}" type="parTrans" cxnId="{16F789C6-52AA-476E-BD82-3652ABE1C347}">
      <dgm:prSet/>
      <dgm:spPr/>
      <dgm:t>
        <a:bodyPr/>
        <a:lstStyle/>
        <a:p>
          <a:endParaRPr lang="ru-RU"/>
        </a:p>
      </dgm:t>
    </dgm:pt>
    <dgm:pt modelId="{069C463D-345A-4189-A9C3-C13C4CA4E9E1}" type="sibTrans" cxnId="{16F789C6-52AA-476E-BD82-3652ABE1C347}">
      <dgm:prSet/>
      <dgm:spPr/>
      <dgm:t>
        <a:bodyPr/>
        <a:lstStyle/>
        <a:p>
          <a:endParaRPr lang="ru-RU"/>
        </a:p>
      </dgm:t>
    </dgm:pt>
    <dgm:pt modelId="{C7C5D49A-93D9-49D0-9E90-6C5709ED488E}">
      <dgm:prSet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Разработаны и реализуются в образовательном процессе 4 дополнительные образовательные программы и 3 программы внеурочной деятельности</a:t>
          </a:r>
          <a:endParaRPr lang="ru-RU" sz="1400" b="1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D53EF81C-FDFA-4EF5-A2C2-858B2863768A}" type="parTrans" cxnId="{F570913B-FF1A-4378-AAE7-F4A96DD1FBBD}">
      <dgm:prSet/>
      <dgm:spPr/>
      <dgm:t>
        <a:bodyPr/>
        <a:lstStyle/>
        <a:p>
          <a:endParaRPr lang="ru-RU"/>
        </a:p>
      </dgm:t>
    </dgm:pt>
    <dgm:pt modelId="{71A884E5-D68E-4910-A3F2-767C9D48BBD7}" type="sibTrans" cxnId="{F570913B-FF1A-4378-AAE7-F4A96DD1FBBD}">
      <dgm:prSet/>
      <dgm:spPr/>
      <dgm:t>
        <a:bodyPr/>
        <a:lstStyle/>
        <a:p>
          <a:endParaRPr lang="ru-RU"/>
        </a:p>
      </dgm:t>
    </dgm:pt>
    <dgm:pt modelId="{CDF42B33-5DC8-4DFB-A002-6E057F16FFF2}" type="pres">
      <dgm:prSet presAssocID="{356460DC-F53D-414A-B221-6B0C5D8AD0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14A6B2B-E351-4BC6-9C82-C4E2E2026E7B}" type="pres">
      <dgm:prSet presAssocID="{356460DC-F53D-414A-B221-6B0C5D8AD021}" presName="Name1" presStyleCnt="0"/>
      <dgm:spPr/>
      <dgm:t>
        <a:bodyPr/>
        <a:lstStyle/>
        <a:p>
          <a:endParaRPr lang="ru-RU"/>
        </a:p>
      </dgm:t>
    </dgm:pt>
    <dgm:pt modelId="{758424D2-2FAD-46A6-B103-E4533CC9C054}" type="pres">
      <dgm:prSet presAssocID="{356460DC-F53D-414A-B221-6B0C5D8AD021}" presName="cycle" presStyleCnt="0"/>
      <dgm:spPr/>
      <dgm:t>
        <a:bodyPr/>
        <a:lstStyle/>
        <a:p>
          <a:endParaRPr lang="ru-RU"/>
        </a:p>
      </dgm:t>
    </dgm:pt>
    <dgm:pt modelId="{62F697FB-E8DD-4E96-8755-154795B657AA}" type="pres">
      <dgm:prSet presAssocID="{356460DC-F53D-414A-B221-6B0C5D8AD021}" presName="srcNode" presStyleLbl="node1" presStyleIdx="0" presStyleCnt="5"/>
      <dgm:spPr/>
      <dgm:t>
        <a:bodyPr/>
        <a:lstStyle/>
        <a:p>
          <a:endParaRPr lang="ru-RU"/>
        </a:p>
      </dgm:t>
    </dgm:pt>
    <dgm:pt modelId="{CEF2E3CA-5C9E-4D01-BAED-BDBFF4757F84}" type="pres">
      <dgm:prSet presAssocID="{356460DC-F53D-414A-B221-6B0C5D8AD021}" presName="conn" presStyleLbl="parChTrans1D2" presStyleIdx="0" presStyleCnt="1"/>
      <dgm:spPr/>
      <dgm:t>
        <a:bodyPr/>
        <a:lstStyle/>
        <a:p>
          <a:endParaRPr lang="ru-RU"/>
        </a:p>
      </dgm:t>
    </dgm:pt>
    <dgm:pt modelId="{63E8053C-CFDB-4E26-A8AF-E59967A28076}" type="pres">
      <dgm:prSet presAssocID="{356460DC-F53D-414A-B221-6B0C5D8AD021}" presName="extraNode" presStyleLbl="node1" presStyleIdx="0" presStyleCnt="5"/>
      <dgm:spPr/>
      <dgm:t>
        <a:bodyPr/>
        <a:lstStyle/>
        <a:p>
          <a:endParaRPr lang="ru-RU"/>
        </a:p>
      </dgm:t>
    </dgm:pt>
    <dgm:pt modelId="{B118B297-50E5-43E2-B9B0-E9A8AC287EFC}" type="pres">
      <dgm:prSet presAssocID="{356460DC-F53D-414A-B221-6B0C5D8AD021}" presName="dstNode" presStyleLbl="node1" presStyleIdx="0" presStyleCnt="5"/>
      <dgm:spPr/>
      <dgm:t>
        <a:bodyPr/>
        <a:lstStyle/>
        <a:p>
          <a:endParaRPr lang="ru-RU"/>
        </a:p>
      </dgm:t>
    </dgm:pt>
    <dgm:pt modelId="{A123B64E-4697-4302-BB0D-45C7B0FC1857}" type="pres">
      <dgm:prSet presAssocID="{E1EA61C8-AD75-4F05-ABA6-9E482C1E40D3}" presName="text_1" presStyleLbl="node1" presStyleIdx="0" presStyleCnt="5" custScaleX="98647" custScaleY="120421" custLinFactNeighborX="4116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B39F0200-6EBE-48FF-A271-0B83DF6C8BA1}" type="pres">
      <dgm:prSet presAssocID="{E1EA61C8-AD75-4F05-ABA6-9E482C1E40D3}" presName="accent_1" presStyleCnt="0"/>
      <dgm:spPr/>
      <dgm:t>
        <a:bodyPr/>
        <a:lstStyle/>
        <a:p>
          <a:endParaRPr lang="ru-RU"/>
        </a:p>
      </dgm:t>
    </dgm:pt>
    <dgm:pt modelId="{A6604347-A305-4FF0-A201-D7CE63173029}" type="pres">
      <dgm:prSet presAssocID="{E1EA61C8-AD75-4F05-ABA6-9E482C1E40D3}" presName="accentRepeatNode" presStyleLbl="solidFgAcc1" presStyleIdx="0" presStyleCnt="5"/>
      <dgm:spPr>
        <a:ln w="28575">
          <a:solidFill>
            <a:srgbClr val="0070C0"/>
          </a:solidFill>
        </a:ln>
      </dgm:spPr>
      <dgm:t>
        <a:bodyPr/>
        <a:lstStyle/>
        <a:p>
          <a:endParaRPr lang="ru-RU"/>
        </a:p>
      </dgm:t>
    </dgm:pt>
    <dgm:pt modelId="{7772D8D2-AFA4-4E34-9451-1A78DD930393}" type="pres">
      <dgm:prSet presAssocID="{2B4AAA34-E282-4207-86B4-905EB0DBD2CB}" presName="text_2" presStyleLbl="node1" presStyleIdx="1" presStyleCnt="5" custScaleY="137289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40CA8313-6FA0-4B19-83C9-651A82C43B56}" type="pres">
      <dgm:prSet presAssocID="{2B4AAA34-E282-4207-86B4-905EB0DBD2CB}" presName="accent_2" presStyleCnt="0"/>
      <dgm:spPr/>
      <dgm:t>
        <a:bodyPr/>
        <a:lstStyle/>
        <a:p>
          <a:endParaRPr lang="ru-RU"/>
        </a:p>
      </dgm:t>
    </dgm:pt>
    <dgm:pt modelId="{13DF903F-4144-43F4-A24F-8EDE3382EDF1}" type="pres">
      <dgm:prSet presAssocID="{2B4AAA34-E282-4207-86B4-905EB0DBD2CB}" presName="accentRepeatNode" presStyleLbl="solidFgAcc1" presStyleIdx="1" presStyleCnt="5"/>
      <dgm:spPr>
        <a:ln w="28575">
          <a:solidFill>
            <a:srgbClr val="0062A7"/>
          </a:solidFill>
        </a:ln>
      </dgm:spPr>
      <dgm:t>
        <a:bodyPr/>
        <a:lstStyle/>
        <a:p>
          <a:endParaRPr lang="ru-RU"/>
        </a:p>
      </dgm:t>
    </dgm:pt>
    <dgm:pt modelId="{E720370C-7895-432F-A6FD-EABC505A4310}" type="pres">
      <dgm:prSet presAssocID="{99814212-1FBF-4151-AC5F-CD7AC143C6BF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15243-96AA-4D33-A958-F657A083016E}" type="pres">
      <dgm:prSet presAssocID="{99814212-1FBF-4151-AC5F-CD7AC143C6BF}" presName="accent_3" presStyleCnt="0"/>
      <dgm:spPr/>
      <dgm:t>
        <a:bodyPr/>
        <a:lstStyle/>
        <a:p>
          <a:endParaRPr lang="ru-RU"/>
        </a:p>
      </dgm:t>
    </dgm:pt>
    <dgm:pt modelId="{A8B40E93-C2E5-4928-B5F1-19A7367A411F}" type="pres">
      <dgm:prSet presAssocID="{99814212-1FBF-4151-AC5F-CD7AC143C6BF}" presName="accentRepeatNode" presStyleLbl="solidFgAcc1" presStyleIdx="2" presStyleCnt="5"/>
      <dgm:spPr/>
      <dgm:t>
        <a:bodyPr/>
        <a:lstStyle/>
        <a:p>
          <a:endParaRPr lang="ru-RU"/>
        </a:p>
      </dgm:t>
    </dgm:pt>
    <dgm:pt modelId="{798DC8E7-CAB7-4075-B28D-E07CA1D10EB3}" type="pres">
      <dgm:prSet presAssocID="{A0C14B02-01D2-4B47-9BDC-AA63363F4C6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C4025-ECB2-4157-A4AB-497C7EF77A0F}" type="pres">
      <dgm:prSet presAssocID="{A0C14B02-01D2-4B47-9BDC-AA63363F4C6A}" presName="accent_4" presStyleCnt="0"/>
      <dgm:spPr/>
      <dgm:t>
        <a:bodyPr/>
        <a:lstStyle/>
        <a:p>
          <a:endParaRPr lang="ru-RU"/>
        </a:p>
      </dgm:t>
    </dgm:pt>
    <dgm:pt modelId="{BD8CF530-B471-4A00-A175-5868966A9A86}" type="pres">
      <dgm:prSet presAssocID="{A0C14B02-01D2-4B47-9BDC-AA63363F4C6A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DEC45FAD-DA57-4E23-9A42-025A5A0F2E77}" type="pres">
      <dgm:prSet presAssocID="{C7C5D49A-93D9-49D0-9E90-6C5709ED488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0559F2-3E6C-44C4-91F2-4A22B72D2E47}" type="pres">
      <dgm:prSet presAssocID="{C7C5D49A-93D9-49D0-9E90-6C5709ED488E}" presName="accent_5" presStyleCnt="0"/>
      <dgm:spPr/>
      <dgm:t>
        <a:bodyPr/>
        <a:lstStyle/>
        <a:p>
          <a:endParaRPr lang="ru-RU"/>
        </a:p>
      </dgm:t>
    </dgm:pt>
    <dgm:pt modelId="{2EAD07FB-06CE-44A0-87C2-E6CFC31E9798}" type="pres">
      <dgm:prSet presAssocID="{C7C5D49A-93D9-49D0-9E90-6C5709ED488E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0468D978-D5D2-4D42-81A5-A0CE615A7202}" srcId="{356460DC-F53D-414A-B221-6B0C5D8AD021}" destId="{2B4AAA34-E282-4207-86B4-905EB0DBD2CB}" srcOrd="1" destOrd="0" parTransId="{C44F44C9-924B-4D31-A0A8-6742AB30E309}" sibTransId="{CCCEAE8F-17CE-4C9D-A6BD-896168A16A78}"/>
    <dgm:cxn modelId="{99F18445-AF3F-4450-8485-C0C83D3F0FD3}" type="presOf" srcId="{A0C14B02-01D2-4B47-9BDC-AA63363F4C6A}" destId="{798DC8E7-CAB7-4075-B28D-E07CA1D10EB3}" srcOrd="0" destOrd="0" presId="urn:microsoft.com/office/officeart/2008/layout/VerticalCurvedList"/>
    <dgm:cxn modelId="{16F789C6-52AA-476E-BD82-3652ABE1C347}" srcId="{356460DC-F53D-414A-B221-6B0C5D8AD021}" destId="{A0C14B02-01D2-4B47-9BDC-AA63363F4C6A}" srcOrd="3" destOrd="0" parTransId="{84060AA7-10C6-4722-A03F-7D44C7D65BAA}" sibTransId="{069C463D-345A-4189-A9C3-C13C4CA4E9E1}"/>
    <dgm:cxn modelId="{F570913B-FF1A-4378-AAE7-F4A96DD1FBBD}" srcId="{356460DC-F53D-414A-B221-6B0C5D8AD021}" destId="{C7C5D49A-93D9-49D0-9E90-6C5709ED488E}" srcOrd="4" destOrd="0" parTransId="{D53EF81C-FDFA-4EF5-A2C2-858B2863768A}" sibTransId="{71A884E5-D68E-4910-A3F2-767C9D48BBD7}"/>
    <dgm:cxn modelId="{68742369-016B-46C8-959B-20E58112DC04}" type="presOf" srcId="{2B4AAA34-E282-4207-86B4-905EB0DBD2CB}" destId="{7772D8D2-AFA4-4E34-9451-1A78DD930393}" srcOrd="0" destOrd="0" presId="urn:microsoft.com/office/officeart/2008/layout/VerticalCurvedList"/>
    <dgm:cxn modelId="{5CA357B7-E2A9-4B96-A2B2-A9D23942B278}" srcId="{356460DC-F53D-414A-B221-6B0C5D8AD021}" destId="{E1EA61C8-AD75-4F05-ABA6-9E482C1E40D3}" srcOrd="0" destOrd="0" parTransId="{6F74F5D2-BCAF-4214-95F8-1F90BA7037BD}" sibTransId="{D1A59305-080D-4016-A6F8-3AF461701734}"/>
    <dgm:cxn modelId="{5660215D-F9D2-4A21-8504-13A5A911E509}" type="presOf" srcId="{C7C5D49A-93D9-49D0-9E90-6C5709ED488E}" destId="{DEC45FAD-DA57-4E23-9A42-025A5A0F2E77}" srcOrd="0" destOrd="0" presId="urn:microsoft.com/office/officeart/2008/layout/VerticalCurvedList"/>
    <dgm:cxn modelId="{8BFD8732-CFEA-46BC-A044-04EA862021AE}" srcId="{356460DC-F53D-414A-B221-6B0C5D8AD021}" destId="{99814212-1FBF-4151-AC5F-CD7AC143C6BF}" srcOrd="2" destOrd="0" parTransId="{E36194B9-F6AD-44A8-A383-52D2A885AFC5}" sibTransId="{4C0992B3-4EC6-401F-8C1C-BD1672670EFA}"/>
    <dgm:cxn modelId="{A9B2ED8C-CDC9-4AF9-A0D3-79EEF1F66B6F}" type="presOf" srcId="{E1EA61C8-AD75-4F05-ABA6-9E482C1E40D3}" destId="{A123B64E-4697-4302-BB0D-45C7B0FC1857}" srcOrd="0" destOrd="0" presId="urn:microsoft.com/office/officeart/2008/layout/VerticalCurvedList"/>
    <dgm:cxn modelId="{25EBF81B-5EA1-4855-88C6-DB7C6E753D89}" type="presOf" srcId="{D1A59305-080D-4016-A6F8-3AF461701734}" destId="{CEF2E3CA-5C9E-4D01-BAED-BDBFF4757F84}" srcOrd="0" destOrd="0" presId="urn:microsoft.com/office/officeart/2008/layout/VerticalCurvedList"/>
    <dgm:cxn modelId="{BEAA0336-6415-465D-BDAD-BF5D2A2AFFEC}" type="presOf" srcId="{99814212-1FBF-4151-AC5F-CD7AC143C6BF}" destId="{E720370C-7895-432F-A6FD-EABC505A4310}" srcOrd="0" destOrd="0" presId="urn:microsoft.com/office/officeart/2008/layout/VerticalCurvedList"/>
    <dgm:cxn modelId="{A33B8961-942F-4800-80F6-2F41A058677A}" type="presOf" srcId="{356460DC-F53D-414A-B221-6B0C5D8AD021}" destId="{CDF42B33-5DC8-4DFB-A002-6E057F16FFF2}" srcOrd="0" destOrd="0" presId="urn:microsoft.com/office/officeart/2008/layout/VerticalCurvedList"/>
    <dgm:cxn modelId="{DC479EB6-66B8-4667-8A78-B443678072B5}" type="presParOf" srcId="{CDF42B33-5DC8-4DFB-A002-6E057F16FFF2}" destId="{614A6B2B-E351-4BC6-9C82-C4E2E2026E7B}" srcOrd="0" destOrd="0" presId="urn:microsoft.com/office/officeart/2008/layout/VerticalCurvedList"/>
    <dgm:cxn modelId="{61357063-0AAA-4B74-A6D6-60D2402FCF3D}" type="presParOf" srcId="{614A6B2B-E351-4BC6-9C82-C4E2E2026E7B}" destId="{758424D2-2FAD-46A6-B103-E4533CC9C054}" srcOrd="0" destOrd="0" presId="urn:microsoft.com/office/officeart/2008/layout/VerticalCurvedList"/>
    <dgm:cxn modelId="{A6926201-348A-4350-9C2A-08E008C734D2}" type="presParOf" srcId="{758424D2-2FAD-46A6-B103-E4533CC9C054}" destId="{62F697FB-E8DD-4E96-8755-154795B657AA}" srcOrd="0" destOrd="0" presId="urn:microsoft.com/office/officeart/2008/layout/VerticalCurvedList"/>
    <dgm:cxn modelId="{4EAFA596-0236-4EC3-BE5C-241FDE9174BC}" type="presParOf" srcId="{758424D2-2FAD-46A6-B103-E4533CC9C054}" destId="{CEF2E3CA-5C9E-4D01-BAED-BDBFF4757F84}" srcOrd="1" destOrd="0" presId="urn:microsoft.com/office/officeart/2008/layout/VerticalCurvedList"/>
    <dgm:cxn modelId="{5C29B1F2-F815-4213-9277-A0A55DC10DE8}" type="presParOf" srcId="{758424D2-2FAD-46A6-B103-E4533CC9C054}" destId="{63E8053C-CFDB-4E26-A8AF-E59967A28076}" srcOrd="2" destOrd="0" presId="urn:microsoft.com/office/officeart/2008/layout/VerticalCurvedList"/>
    <dgm:cxn modelId="{3FAE0204-30C8-4A44-93DE-78DF9B028A70}" type="presParOf" srcId="{758424D2-2FAD-46A6-B103-E4533CC9C054}" destId="{B118B297-50E5-43E2-B9B0-E9A8AC287EFC}" srcOrd="3" destOrd="0" presId="urn:microsoft.com/office/officeart/2008/layout/VerticalCurvedList"/>
    <dgm:cxn modelId="{DE6C6B59-B111-4348-893C-5603809954D7}" type="presParOf" srcId="{614A6B2B-E351-4BC6-9C82-C4E2E2026E7B}" destId="{A123B64E-4697-4302-BB0D-45C7B0FC1857}" srcOrd="1" destOrd="0" presId="urn:microsoft.com/office/officeart/2008/layout/VerticalCurvedList"/>
    <dgm:cxn modelId="{7A53622F-CD01-4187-AB31-AFBED7588368}" type="presParOf" srcId="{614A6B2B-E351-4BC6-9C82-C4E2E2026E7B}" destId="{B39F0200-6EBE-48FF-A271-0B83DF6C8BA1}" srcOrd="2" destOrd="0" presId="urn:microsoft.com/office/officeart/2008/layout/VerticalCurvedList"/>
    <dgm:cxn modelId="{987AB3A8-642E-44A6-8E2E-9E866E0D7859}" type="presParOf" srcId="{B39F0200-6EBE-48FF-A271-0B83DF6C8BA1}" destId="{A6604347-A305-4FF0-A201-D7CE63173029}" srcOrd="0" destOrd="0" presId="urn:microsoft.com/office/officeart/2008/layout/VerticalCurvedList"/>
    <dgm:cxn modelId="{BC018608-3195-4F97-ABFE-8A419835D825}" type="presParOf" srcId="{614A6B2B-E351-4BC6-9C82-C4E2E2026E7B}" destId="{7772D8D2-AFA4-4E34-9451-1A78DD930393}" srcOrd="3" destOrd="0" presId="urn:microsoft.com/office/officeart/2008/layout/VerticalCurvedList"/>
    <dgm:cxn modelId="{29CA1E86-CFED-44EF-A09A-068FB6D0BDE8}" type="presParOf" srcId="{614A6B2B-E351-4BC6-9C82-C4E2E2026E7B}" destId="{40CA8313-6FA0-4B19-83C9-651A82C43B56}" srcOrd="4" destOrd="0" presId="urn:microsoft.com/office/officeart/2008/layout/VerticalCurvedList"/>
    <dgm:cxn modelId="{4ACF7AC8-DC27-41A7-AB89-B8562A370524}" type="presParOf" srcId="{40CA8313-6FA0-4B19-83C9-651A82C43B56}" destId="{13DF903F-4144-43F4-A24F-8EDE3382EDF1}" srcOrd="0" destOrd="0" presId="urn:microsoft.com/office/officeart/2008/layout/VerticalCurvedList"/>
    <dgm:cxn modelId="{9BD7F8DD-7ED3-4CD9-B685-4706FE5AC70A}" type="presParOf" srcId="{614A6B2B-E351-4BC6-9C82-C4E2E2026E7B}" destId="{E720370C-7895-432F-A6FD-EABC505A4310}" srcOrd="5" destOrd="0" presId="urn:microsoft.com/office/officeart/2008/layout/VerticalCurvedList"/>
    <dgm:cxn modelId="{D1508B91-6963-40E9-9080-66E9107DAD9C}" type="presParOf" srcId="{614A6B2B-E351-4BC6-9C82-C4E2E2026E7B}" destId="{3B815243-96AA-4D33-A958-F657A083016E}" srcOrd="6" destOrd="0" presId="urn:microsoft.com/office/officeart/2008/layout/VerticalCurvedList"/>
    <dgm:cxn modelId="{C7B2496E-AFD5-4B46-85DF-DD59536FC1B0}" type="presParOf" srcId="{3B815243-96AA-4D33-A958-F657A083016E}" destId="{A8B40E93-C2E5-4928-B5F1-19A7367A411F}" srcOrd="0" destOrd="0" presId="urn:microsoft.com/office/officeart/2008/layout/VerticalCurvedList"/>
    <dgm:cxn modelId="{CBF72785-7052-483F-9A41-07622CB934E9}" type="presParOf" srcId="{614A6B2B-E351-4BC6-9C82-C4E2E2026E7B}" destId="{798DC8E7-CAB7-4075-B28D-E07CA1D10EB3}" srcOrd="7" destOrd="0" presId="urn:microsoft.com/office/officeart/2008/layout/VerticalCurvedList"/>
    <dgm:cxn modelId="{6A246B1C-50D8-4905-A9EB-CEDB2182D1E4}" type="presParOf" srcId="{614A6B2B-E351-4BC6-9C82-C4E2E2026E7B}" destId="{922C4025-ECB2-4157-A4AB-497C7EF77A0F}" srcOrd="8" destOrd="0" presId="urn:microsoft.com/office/officeart/2008/layout/VerticalCurvedList"/>
    <dgm:cxn modelId="{030A08C3-FA86-4277-B8BB-A65339A86914}" type="presParOf" srcId="{922C4025-ECB2-4157-A4AB-497C7EF77A0F}" destId="{BD8CF530-B471-4A00-A175-5868966A9A86}" srcOrd="0" destOrd="0" presId="urn:microsoft.com/office/officeart/2008/layout/VerticalCurvedList"/>
    <dgm:cxn modelId="{92132FAB-2BEF-4709-A3CE-05888ACA913C}" type="presParOf" srcId="{614A6B2B-E351-4BC6-9C82-C4E2E2026E7B}" destId="{DEC45FAD-DA57-4E23-9A42-025A5A0F2E77}" srcOrd="9" destOrd="0" presId="urn:microsoft.com/office/officeart/2008/layout/VerticalCurvedList"/>
    <dgm:cxn modelId="{F4AEB0B4-EF0D-4CFC-AB0A-EEAE721D8C19}" type="presParOf" srcId="{614A6B2B-E351-4BC6-9C82-C4E2E2026E7B}" destId="{4A0559F2-3E6C-44C4-91F2-4A22B72D2E47}" srcOrd="10" destOrd="0" presId="urn:microsoft.com/office/officeart/2008/layout/VerticalCurvedList"/>
    <dgm:cxn modelId="{8F8E6502-C2D6-41F7-8A3D-62AFF0A299FC}" type="presParOf" srcId="{4A0559F2-3E6C-44C4-91F2-4A22B72D2E47}" destId="{2EAD07FB-06CE-44A0-87C2-E6CFC31E979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158EC7-F200-40F8-B3BC-71819F0F32D1}" type="doc">
      <dgm:prSet loTypeId="urn:microsoft.com/office/officeart/2005/8/layout/v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40AA364-D027-4847-B493-97F85484B02A}">
      <dgm:prSet custT="1"/>
      <dgm:spPr>
        <a:solidFill>
          <a:schemeClr val="accent1"/>
        </a:solidFill>
      </dgm:spPr>
      <dgm:t>
        <a:bodyPr rIns="36000" bIns="36000"/>
        <a:lstStyle/>
        <a:p>
          <a:pPr marL="79375" indent="0" algn="l" rtl="0">
            <a:lnSpc>
              <a:spcPts val="18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Включение организаций общего и дополнительного образования  городского округа Тольятти  в систему работы по реализации образовательных программ 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с зачетом результатов освоения дополнительных общеобразовательных программ</a:t>
          </a:r>
        </a:p>
        <a:p>
          <a:pPr marL="79375" indent="0" algn="l" rtl="0">
            <a:lnSpc>
              <a:spcPts val="1800"/>
            </a:lnSpc>
            <a:spcAft>
              <a:spcPts val="0"/>
            </a:spcAft>
          </a:pPr>
          <a:endParaRPr lang="ru-RU" sz="1400" b="1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  <a:p>
          <a:pPr marL="79375" indent="0" algn="l" rtl="0">
            <a:lnSpc>
              <a:spcPts val="18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Диссеминация опыта 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внедрения дистанционных,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кейсовых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, игровых, </a:t>
          </a:r>
          <a:r>
            <a:rPr lang="ru-RU" sz="1400" b="1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квест</a:t>
          </a: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технологий и практик при формировании функциональной грамотности учащихся 5-9 классов на основе обмена и совместного использования ресурсов сети</a:t>
          </a:r>
        </a:p>
        <a:p>
          <a:pPr marL="79375" indent="0" algn="l" rtl="0">
            <a:lnSpc>
              <a:spcPts val="1800"/>
            </a:lnSpc>
            <a:spcAft>
              <a:spcPts val="0"/>
            </a:spcAft>
          </a:pPr>
          <a:endParaRPr lang="ru-RU" sz="1400" b="1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  <a:p>
          <a:pPr marL="79375" indent="0" algn="l" rtl="0">
            <a:lnSpc>
              <a:spcPts val="18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Участие в конкурсах профессионального мастерства</a:t>
          </a:r>
        </a:p>
        <a:p>
          <a:pPr marL="79375" indent="0" algn="l" rtl="0">
            <a:lnSpc>
              <a:spcPts val="1800"/>
            </a:lnSpc>
            <a:spcAft>
              <a:spcPts val="0"/>
            </a:spcAft>
          </a:pPr>
          <a:endParaRPr lang="ru-RU" sz="1400" b="1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47514DEB-2596-405A-9CA8-B6CD3A1FEC0E}" type="parTrans" cxnId="{F0BF308A-E27B-4F71-AD3F-D68B879E33D6}">
      <dgm:prSet/>
      <dgm:spPr/>
      <dgm:t>
        <a:bodyPr/>
        <a:lstStyle/>
        <a:p>
          <a:endParaRPr lang="ru-RU"/>
        </a:p>
      </dgm:t>
    </dgm:pt>
    <dgm:pt modelId="{18CB84BA-D223-49E8-8045-0B1A843E8408}" type="sibTrans" cxnId="{F0BF308A-E27B-4F71-AD3F-D68B879E33D6}">
      <dgm:prSet/>
      <dgm:spPr/>
      <dgm:t>
        <a:bodyPr/>
        <a:lstStyle/>
        <a:p>
          <a:endParaRPr lang="ru-RU"/>
        </a:p>
      </dgm:t>
    </dgm:pt>
    <dgm:pt modelId="{46CFE3C1-78C2-4878-8642-1355EAD6B975}">
      <dgm:prSet custT="1"/>
      <dgm:spPr>
        <a:solidFill>
          <a:srgbClr val="F18420"/>
        </a:solidFill>
      </dgm:spPr>
      <dgm:t>
        <a:bodyPr/>
        <a:lstStyle/>
        <a:p>
          <a:pPr marL="72000" algn="l" rtl="0">
            <a:lnSpc>
              <a:spcPct val="100000"/>
            </a:lnSpc>
            <a:spcAft>
              <a:spcPts val="0"/>
            </a:spcAft>
          </a:pPr>
          <a:r>
            <a:rPr lang="ru-RU" sz="1800" b="1" i="0" dirty="0" smtClean="0">
              <a:latin typeface="Georgia" pitchFamily="18" charset="0"/>
            </a:rPr>
            <a:t>Высокий уровень функциональной грамотности тольяттинских школьников</a:t>
          </a:r>
          <a:endParaRPr lang="ru-RU" sz="1800" b="1" i="0" dirty="0">
            <a:latin typeface="Georgia" pitchFamily="18" charset="0"/>
          </a:endParaRPr>
        </a:p>
      </dgm:t>
    </dgm:pt>
    <dgm:pt modelId="{1F747920-9C04-4DEC-83C9-84C93397479C}" type="parTrans" cxnId="{5C789775-8C84-4AE3-8C70-CA5A71AD255A}">
      <dgm:prSet/>
      <dgm:spPr/>
      <dgm:t>
        <a:bodyPr/>
        <a:lstStyle/>
        <a:p>
          <a:endParaRPr lang="ru-RU"/>
        </a:p>
      </dgm:t>
    </dgm:pt>
    <dgm:pt modelId="{29F02359-E5AF-4C6E-BA43-3062D362BAF4}" type="sibTrans" cxnId="{5C789775-8C84-4AE3-8C70-CA5A71AD255A}">
      <dgm:prSet/>
      <dgm:spPr/>
      <dgm:t>
        <a:bodyPr/>
        <a:lstStyle/>
        <a:p>
          <a:endParaRPr lang="ru-RU"/>
        </a:p>
      </dgm:t>
    </dgm:pt>
    <dgm:pt modelId="{B779A0CF-5E81-4AA6-B432-86E521C1ACA7}" type="pres">
      <dgm:prSet presAssocID="{E7158EC7-F200-40F8-B3BC-71819F0F32D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03E0C1-6E20-4BC7-A97D-BD12592491A2}" type="pres">
      <dgm:prSet presAssocID="{E7158EC7-F200-40F8-B3BC-71819F0F32D1}" presName="dummyMaxCanvas" presStyleCnt="0">
        <dgm:presLayoutVars/>
      </dgm:prSet>
      <dgm:spPr/>
    </dgm:pt>
    <dgm:pt modelId="{E23E4F42-FF8B-4F56-8629-CB324B0F37BB}" type="pres">
      <dgm:prSet presAssocID="{E7158EC7-F200-40F8-B3BC-71819F0F32D1}" presName="TwoNodes_1" presStyleLbl="node1" presStyleIdx="0" presStyleCnt="2" custScaleX="117647" custScaleY="135433" custLinFactNeighborX="2469" custLinFactNeighborY="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5BFF8-450D-4249-B648-4CEDFE0F5A79}" type="pres">
      <dgm:prSet presAssocID="{E7158EC7-F200-40F8-B3BC-71819F0F32D1}" presName="TwoNodes_2" presStyleLbl="node1" presStyleIdx="1" presStyleCnt="2" custScaleY="46967" custLinFactNeighborX="-745" custLinFactNeighborY="-2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79EBD-8848-419C-B3DB-F7F1B762B686}" type="pres">
      <dgm:prSet presAssocID="{E7158EC7-F200-40F8-B3BC-71819F0F32D1}" presName="TwoConn_1-2" presStyleLbl="fgAccFollowNode1" presStyleIdx="0" presStyleCnt="1" custLinFactNeighborY="23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C80DF-FE78-452C-8842-DF910E976C3F}" type="pres">
      <dgm:prSet presAssocID="{E7158EC7-F200-40F8-B3BC-71819F0F32D1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3B37-EA95-4B71-9467-637DD96D707C}" type="pres">
      <dgm:prSet presAssocID="{E7158EC7-F200-40F8-B3BC-71819F0F32D1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C19F6F-2A95-4D46-9454-302FDFFAF6DA}" type="presOf" srcId="{540AA364-D027-4847-B493-97F85484B02A}" destId="{E23E4F42-FF8B-4F56-8629-CB324B0F37BB}" srcOrd="0" destOrd="0" presId="urn:microsoft.com/office/officeart/2005/8/layout/vProcess5"/>
    <dgm:cxn modelId="{E5FD66E2-3401-449C-A0C0-D5D2887A42FB}" type="presOf" srcId="{46CFE3C1-78C2-4878-8642-1355EAD6B975}" destId="{A035BFF8-450D-4249-B648-4CEDFE0F5A79}" srcOrd="0" destOrd="0" presId="urn:microsoft.com/office/officeart/2005/8/layout/vProcess5"/>
    <dgm:cxn modelId="{391C5F5E-8C2C-4F58-A632-58D1AE23D7E0}" type="presOf" srcId="{18CB84BA-D223-49E8-8045-0B1A843E8408}" destId="{50A79EBD-8848-419C-B3DB-F7F1B762B686}" srcOrd="0" destOrd="0" presId="urn:microsoft.com/office/officeart/2005/8/layout/vProcess5"/>
    <dgm:cxn modelId="{2890265D-69BA-4968-B00E-15DC15A52E07}" type="presOf" srcId="{E7158EC7-F200-40F8-B3BC-71819F0F32D1}" destId="{B779A0CF-5E81-4AA6-B432-86E521C1ACA7}" srcOrd="0" destOrd="0" presId="urn:microsoft.com/office/officeart/2005/8/layout/vProcess5"/>
    <dgm:cxn modelId="{3C9277A8-AE63-48E6-B2D5-BD4DC97A181C}" type="presOf" srcId="{540AA364-D027-4847-B493-97F85484B02A}" destId="{BD3C80DF-FE78-452C-8842-DF910E976C3F}" srcOrd="1" destOrd="0" presId="urn:microsoft.com/office/officeart/2005/8/layout/vProcess5"/>
    <dgm:cxn modelId="{F0BF308A-E27B-4F71-AD3F-D68B879E33D6}" srcId="{E7158EC7-F200-40F8-B3BC-71819F0F32D1}" destId="{540AA364-D027-4847-B493-97F85484B02A}" srcOrd="0" destOrd="0" parTransId="{47514DEB-2596-405A-9CA8-B6CD3A1FEC0E}" sibTransId="{18CB84BA-D223-49E8-8045-0B1A843E8408}"/>
    <dgm:cxn modelId="{50E7EAC4-466D-4864-9A9C-A9C19068A7BF}" type="presOf" srcId="{46CFE3C1-78C2-4878-8642-1355EAD6B975}" destId="{F8B63B37-EA95-4B71-9467-637DD96D707C}" srcOrd="1" destOrd="0" presId="urn:microsoft.com/office/officeart/2005/8/layout/vProcess5"/>
    <dgm:cxn modelId="{5C789775-8C84-4AE3-8C70-CA5A71AD255A}" srcId="{E7158EC7-F200-40F8-B3BC-71819F0F32D1}" destId="{46CFE3C1-78C2-4878-8642-1355EAD6B975}" srcOrd="1" destOrd="0" parTransId="{1F747920-9C04-4DEC-83C9-84C93397479C}" sibTransId="{29F02359-E5AF-4C6E-BA43-3062D362BAF4}"/>
    <dgm:cxn modelId="{AB307985-A860-441F-A9F3-20D9F4363648}" type="presParOf" srcId="{B779A0CF-5E81-4AA6-B432-86E521C1ACA7}" destId="{8C03E0C1-6E20-4BC7-A97D-BD12592491A2}" srcOrd="0" destOrd="0" presId="urn:microsoft.com/office/officeart/2005/8/layout/vProcess5"/>
    <dgm:cxn modelId="{6A70FD1D-9873-4D4E-B1DF-607994E716D4}" type="presParOf" srcId="{B779A0CF-5E81-4AA6-B432-86E521C1ACA7}" destId="{E23E4F42-FF8B-4F56-8629-CB324B0F37BB}" srcOrd="1" destOrd="0" presId="urn:microsoft.com/office/officeart/2005/8/layout/vProcess5"/>
    <dgm:cxn modelId="{B3671AAF-ECB4-4A6C-B17C-E09FBBC072BE}" type="presParOf" srcId="{B779A0CF-5E81-4AA6-B432-86E521C1ACA7}" destId="{A035BFF8-450D-4249-B648-4CEDFE0F5A79}" srcOrd="2" destOrd="0" presId="urn:microsoft.com/office/officeart/2005/8/layout/vProcess5"/>
    <dgm:cxn modelId="{FAB1C812-FFA4-4E2A-9836-1819867A0F57}" type="presParOf" srcId="{B779A0CF-5E81-4AA6-B432-86E521C1ACA7}" destId="{50A79EBD-8848-419C-B3DB-F7F1B762B686}" srcOrd="3" destOrd="0" presId="urn:microsoft.com/office/officeart/2005/8/layout/vProcess5"/>
    <dgm:cxn modelId="{0A163C1B-DB61-4811-BCBC-F5A4614612FC}" type="presParOf" srcId="{B779A0CF-5E81-4AA6-B432-86E521C1ACA7}" destId="{BD3C80DF-FE78-452C-8842-DF910E976C3F}" srcOrd="4" destOrd="0" presId="urn:microsoft.com/office/officeart/2005/8/layout/vProcess5"/>
    <dgm:cxn modelId="{86FAE13C-F068-49F8-9DB3-98ABABB75C5E}" type="presParOf" srcId="{B779A0CF-5E81-4AA6-B432-86E521C1ACA7}" destId="{F8B63B37-EA95-4B71-9467-637DD96D707C}" srcOrd="5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2E3CA-5C9E-4D01-BAED-BDBFF4757F84}">
      <dsp:nvSpPr>
        <dsp:cNvPr id="0" name=""/>
        <dsp:cNvSpPr/>
      </dsp:nvSpPr>
      <dsp:spPr>
        <a:xfrm>
          <a:off x="-5266015" y="-810499"/>
          <a:ext cx="6301812" cy="6301812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23B64E-4697-4302-BB0D-45C7B0FC1857}">
      <dsp:nvSpPr>
        <dsp:cNvPr id="0" name=""/>
        <dsp:cNvSpPr/>
      </dsp:nvSpPr>
      <dsp:spPr>
        <a:xfrm>
          <a:off x="817642" y="372494"/>
          <a:ext cx="7535285" cy="1127336"/>
        </a:xfrm>
        <a:prstGeom prst="snip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3079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Апробация 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модели практико-ориентированной образовательной среды в условиях сетевой формы реализации образовательных программ</a:t>
          </a:r>
          <a:endParaRPr lang="ru-RU" sz="1400" b="1" kern="1200" dirty="0">
            <a:solidFill>
              <a:schemeClr val="bg1"/>
            </a:solidFill>
            <a:effectLst/>
            <a:latin typeface="Georgia" pitchFamily="18" charset="0"/>
            <a:ea typeface="+mn-ea"/>
            <a:cs typeface="+mn-cs"/>
          </a:endParaRPr>
        </a:p>
      </dsp:txBody>
      <dsp:txXfrm>
        <a:off x="817642" y="466441"/>
        <a:ext cx="7441338" cy="1033389"/>
      </dsp:txXfrm>
    </dsp:sp>
    <dsp:sp modelId="{A6604347-A305-4FF0-A201-D7CE63173029}">
      <dsp:nvSpPr>
        <dsp:cNvPr id="0" name=""/>
        <dsp:cNvSpPr/>
      </dsp:nvSpPr>
      <dsp:spPr>
        <a:xfrm>
          <a:off x="90432" y="351060"/>
          <a:ext cx="1170203" cy="1170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70C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C24A9A3-E148-49BB-AA74-4C4FFDA1D492}">
      <dsp:nvSpPr>
        <dsp:cNvPr id="0" name=""/>
        <dsp:cNvSpPr/>
      </dsp:nvSpPr>
      <dsp:spPr>
        <a:xfrm>
          <a:off x="1165920" y="1649939"/>
          <a:ext cx="7157701" cy="1380933"/>
        </a:xfrm>
        <a:prstGeom prst="snip1Rect">
          <a:avLst/>
        </a:prstGeom>
        <a:solidFill>
          <a:srgbClr val="F1842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00" tIns="35560" rIns="35560" bIns="3556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Модернизация  методов и форм организации учебно-воспитательного процесса через внедрение дистанционных,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кейсовых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, игровых,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квест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 технологий и практик при формировании функциональной грамотности учащихся 5-9 классов на основе обмена и совместного использования ресурсов сети</a:t>
          </a:r>
          <a:endParaRPr lang="ru-RU" sz="1400" b="1" kern="1200" dirty="0">
            <a:solidFill>
              <a:schemeClr val="bg1"/>
            </a:solidFill>
            <a:effectLst/>
            <a:latin typeface="Georgia" pitchFamily="18" charset="0"/>
            <a:ea typeface="+mn-ea"/>
            <a:cs typeface="+mn-cs"/>
          </a:endParaRPr>
        </a:p>
      </dsp:txBody>
      <dsp:txXfrm>
        <a:off x="1165920" y="1765019"/>
        <a:ext cx="7042621" cy="1265853"/>
      </dsp:txXfrm>
    </dsp:sp>
    <dsp:sp modelId="{70BA6B25-13CD-4AE4-B508-E91C9F36238E}">
      <dsp:nvSpPr>
        <dsp:cNvPr id="0" name=""/>
        <dsp:cNvSpPr/>
      </dsp:nvSpPr>
      <dsp:spPr>
        <a:xfrm>
          <a:off x="430728" y="1755304"/>
          <a:ext cx="1170203" cy="1170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62A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2D4DEEF-30CB-47F7-8FB2-649C2245A558}">
      <dsp:nvSpPr>
        <dsp:cNvPr id="0" name=""/>
        <dsp:cNvSpPr/>
      </dsp:nvSpPr>
      <dsp:spPr>
        <a:xfrm>
          <a:off x="1009754" y="3276569"/>
          <a:ext cx="7343173" cy="936162"/>
        </a:xfrm>
        <a:prstGeom prst="snip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3079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Georgia" pitchFamily="18" charset="0"/>
              <a:ea typeface="+mn-ea"/>
              <a:cs typeface="+mn-cs"/>
            </a:rPr>
            <a:t>Обновление содержания методической работы с педагогическими работниками в области практико-ориентированного обучения в условиях сетевой формы реализации образовательных программ</a:t>
          </a:r>
          <a:endParaRPr lang="ru-RU" sz="1400" b="1" kern="1200" dirty="0">
            <a:solidFill>
              <a:schemeClr val="bg1"/>
            </a:solidFill>
            <a:effectLst/>
            <a:latin typeface="Georgia" pitchFamily="18" charset="0"/>
            <a:ea typeface="+mn-ea"/>
            <a:cs typeface="+mn-cs"/>
          </a:endParaRPr>
        </a:p>
      </dsp:txBody>
      <dsp:txXfrm>
        <a:off x="1009754" y="3354584"/>
        <a:ext cx="7265158" cy="858147"/>
      </dsp:txXfrm>
    </dsp:sp>
    <dsp:sp modelId="{A2C81352-50BE-4E5F-9BA2-4D5225EE0852}">
      <dsp:nvSpPr>
        <dsp:cNvPr id="0" name=""/>
        <dsp:cNvSpPr/>
      </dsp:nvSpPr>
      <dsp:spPr>
        <a:xfrm>
          <a:off x="90432" y="3159548"/>
          <a:ext cx="1170203" cy="1170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62A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03EF4-CF93-4CE9-8922-78422A82FCC3}">
      <dsp:nvSpPr>
        <dsp:cNvPr id="0" name=""/>
        <dsp:cNvSpPr/>
      </dsp:nvSpPr>
      <dsp:spPr>
        <a:xfrm>
          <a:off x="0" y="3823"/>
          <a:ext cx="6768752" cy="1216800"/>
        </a:xfrm>
        <a:prstGeom prst="snip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dirty="0" smtClean="0"/>
            <a:t>Освоение механизма построения образовательной сети, адекватной образовательным потребностям и ресурсному обеспечению образовательных учреждений, входящих в сетевое взаимодействие</a:t>
          </a:r>
          <a:endParaRPr lang="ru-RU" sz="1600" b="1" i="0" kern="1200" dirty="0" smtClean="0"/>
        </a:p>
      </dsp:txBody>
      <dsp:txXfrm>
        <a:off x="0" y="105225"/>
        <a:ext cx="6667350" cy="1115398"/>
      </dsp:txXfrm>
    </dsp:sp>
    <dsp:sp modelId="{6984D3DF-1BDC-4EF4-BEC8-7CB4F2EEBD76}">
      <dsp:nvSpPr>
        <dsp:cNvPr id="0" name=""/>
        <dsp:cNvSpPr/>
      </dsp:nvSpPr>
      <dsp:spPr>
        <a:xfrm>
          <a:off x="0" y="1440160"/>
          <a:ext cx="6768752" cy="1216800"/>
        </a:xfrm>
        <a:prstGeom prst="snip1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Разработка локальных актов, регламентирующих сетевую форму реализации образовательных программ</a:t>
          </a:r>
          <a:endParaRPr lang="ru-RU" sz="1600" b="1" i="0" kern="1200" dirty="0"/>
        </a:p>
      </dsp:txBody>
      <dsp:txXfrm>
        <a:off x="0" y="1541562"/>
        <a:ext cx="6667350" cy="1115398"/>
      </dsp:txXfrm>
    </dsp:sp>
    <dsp:sp modelId="{3258A628-9EE6-4346-8A66-3B5B6CE16E88}">
      <dsp:nvSpPr>
        <dsp:cNvPr id="0" name=""/>
        <dsp:cNvSpPr/>
      </dsp:nvSpPr>
      <dsp:spPr>
        <a:xfrm>
          <a:off x="0" y="2811824"/>
          <a:ext cx="6768752" cy="1216800"/>
        </a:xfrm>
        <a:prstGeom prst="snip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dirty="0" smtClean="0"/>
            <a:t>Организация зачета результатов школьников по учебным курсам и образовательным программам</a:t>
          </a:r>
          <a:endParaRPr lang="ru-RU" sz="1600" b="1" i="0" kern="1200" dirty="0"/>
        </a:p>
      </dsp:txBody>
      <dsp:txXfrm>
        <a:off x="0" y="2913226"/>
        <a:ext cx="6667350" cy="1115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B183E-91D5-40F7-8A72-8027BE278972}">
      <dsp:nvSpPr>
        <dsp:cNvPr id="0" name=""/>
        <dsp:cNvSpPr/>
      </dsp:nvSpPr>
      <dsp:spPr>
        <a:xfrm>
          <a:off x="931" y="216029"/>
          <a:ext cx="3633802" cy="1825593"/>
        </a:xfrm>
        <a:prstGeom prst="snip1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08000" lvl="0" algn="ctr" defTabSz="622300" rtl="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Разработка дополнительных образовательных программ и программ внеурочной деятельности</a:t>
          </a:r>
          <a:endParaRPr lang="ru-RU" sz="1400" b="1" i="0" kern="120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931" y="368165"/>
        <a:ext cx="3481666" cy="1673457"/>
      </dsp:txXfrm>
    </dsp:sp>
    <dsp:sp modelId="{99776740-7DC3-4677-A25C-FE754B10F7C3}">
      <dsp:nvSpPr>
        <dsp:cNvPr id="0" name=""/>
        <dsp:cNvSpPr/>
      </dsp:nvSpPr>
      <dsp:spPr>
        <a:xfrm>
          <a:off x="3998114" y="216029"/>
          <a:ext cx="3633802" cy="1825593"/>
        </a:xfrm>
        <a:prstGeom prst="snip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08000"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Разработка и апробация контента образовательных программ реализуемых в сетевом формате, в том числе с использованием дистанционных технологий</a:t>
          </a:r>
          <a:endParaRPr lang="ru-RU" sz="1400" b="1" i="0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3998114" y="368165"/>
        <a:ext cx="3481666" cy="1673457"/>
      </dsp:txXfrm>
    </dsp:sp>
    <dsp:sp modelId="{39A73CDC-3A57-441B-BA05-01FD4A1F914B}">
      <dsp:nvSpPr>
        <dsp:cNvPr id="0" name=""/>
        <dsp:cNvSpPr/>
      </dsp:nvSpPr>
      <dsp:spPr>
        <a:xfrm>
          <a:off x="931" y="2405003"/>
          <a:ext cx="3633802" cy="2180281"/>
        </a:xfrm>
        <a:prstGeom prst="snip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Проведение серии практико-ориентированных </a:t>
          </a: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занятий для детей </a:t>
          </a: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различного формата ( мастер-классов, лабораторий, открытых творческих площадок), направленных на повышение функциональной грамотности обучающихся  и освоение ими </a:t>
          </a:r>
          <a:r>
            <a:rPr lang="ru-RU" sz="1400" b="1" i="0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межпредметных</a:t>
          </a: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связей в ходе решения прикладных задач</a:t>
          </a:r>
        </a:p>
      </dsp:txBody>
      <dsp:txXfrm>
        <a:off x="931" y="2586697"/>
        <a:ext cx="3452108" cy="1998587"/>
      </dsp:txXfrm>
    </dsp:sp>
    <dsp:sp modelId="{1CBFAEE9-0E34-4732-80E1-D6EFCA6BBE61}">
      <dsp:nvSpPr>
        <dsp:cNvPr id="0" name=""/>
        <dsp:cNvSpPr/>
      </dsp:nvSpPr>
      <dsp:spPr>
        <a:xfrm>
          <a:off x="3998114" y="2405003"/>
          <a:ext cx="3633802" cy="2180281"/>
        </a:xfrm>
        <a:prstGeom prst="snip1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08000" lvl="0" algn="ctr" defTabSz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i="0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Создание условий для демонстрации результатов обучения и уровня функциональной грамотности детей через организацию и проведение творческих и конкурсных мероприятий различных форматов</a:t>
          </a:r>
          <a:endParaRPr lang="ru-RU" sz="1400" b="1" i="0" kern="120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3998114" y="2586697"/>
        <a:ext cx="3452108" cy="19985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03EF4-CF93-4CE9-8922-78422A82FCC3}">
      <dsp:nvSpPr>
        <dsp:cNvPr id="0" name=""/>
        <dsp:cNvSpPr/>
      </dsp:nvSpPr>
      <dsp:spPr>
        <a:xfrm>
          <a:off x="0" y="3823"/>
          <a:ext cx="6768752" cy="1216800"/>
        </a:xfrm>
        <a:prstGeom prst="snip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dirty="0" smtClean="0"/>
            <a:t>Освоение педагогами способов и приемов поиска и использования в учебном процессе цифровых образовательных ресурсов и дистанционных, </a:t>
          </a:r>
          <a:r>
            <a:rPr lang="ru-RU" sz="1600" b="1" i="0" kern="1200" dirty="0" err="1" smtClean="0"/>
            <a:t>кейсовых</a:t>
          </a:r>
          <a:r>
            <a:rPr lang="ru-RU" sz="1600" b="1" i="0" kern="1200" dirty="0" smtClean="0"/>
            <a:t>, игровых, </a:t>
          </a:r>
          <a:r>
            <a:rPr lang="ru-RU" sz="1600" b="1" i="0" kern="1200" dirty="0" err="1" smtClean="0"/>
            <a:t>квест</a:t>
          </a:r>
          <a:r>
            <a:rPr lang="ru-RU" sz="1600" b="1" i="0" kern="1200" dirty="0" smtClean="0"/>
            <a:t> технологий и практик</a:t>
          </a:r>
          <a:endParaRPr lang="ru-RU" sz="1600" b="1" i="0" kern="1200" dirty="0" smtClean="0"/>
        </a:p>
      </dsp:txBody>
      <dsp:txXfrm>
        <a:off x="0" y="105225"/>
        <a:ext cx="6667350" cy="1115398"/>
      </dsp:txXfrm>
    </dsp:sp>
    <dsp:sp modelId="{6984D3DF-1BDC-4EF4-BEC8-7CB4F2EEBD76}">
      <dsp:nvSpPr>
        <dsp:cNvPr id="0" name=""/>
        <dsp:cNvSpPr/>
      </dsp:nvSpPr>
      <dsp:spPr>
        <a:xfrm>
          <a:off x="0" y="1440160"/>
          <a:ext cx="6768752" cy="1216800"/>
        </a:xfrm>
        <a:prstGeom prst="snip1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Распространение инновационного опыта педагогов учреждений - партнеров проекта и организация </a:t>
          </a:r>
          <a:r>
            <a:rPr lang="ru-RU" sz="1600" b="1" i="0" kern="1200" dirty="0" err="1" smtClean="0"/>
            <a:t>взаимообучения</a:t>
          </a:r>
          <a:r>
            <a:rPr lang="ru-RU" sz="1600" b="1" i="0" kern="1200" dirty="0" smtClean="0"/>
            <a:t> педагогов сети через проведение серии открытых занятий  и  показательных практикумов</a:t>
          </a:r>
          <a:endParaRPr lang="ru-RU" sz="1600" b="1" i="0" kern="1200" dirty="0"/>
        </a:p>
      </dsp:txBody>
      <dsp:txXfrm>
        <a:off x="0" y="1541562"/>
        <a:ext cx="6667350" cy="1115398"/>
      </dsp:txXfrm>
    </dsp:sp>
    <dsp:sp modelId="{3258A628-9EE6-4346-8A66-3B5B6CE16E88}">
      <dsp:nvSpPr>
        <dsp:cNvPr id="0" name=""/>
        <dsp:cNvSpPr/>
      </dsp:nvSpPr>
      <dsp:spPr>
        <a:xfrm>
          <a:off x="0" y="2811824"/>
          <a:ext cx="6768752" cy="1216800"/>
        </a:xfrm>
        <a:prstGeom prst="snip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dirty="0" smtClean="0"/>
            <a:t>Размещение информации о ходе и результатах реализации проекта на официальных сайтах учреждений – партнеров проекта</a:t>
          </a:r>
          <a:endParaRPr lang="ru-RU" sz="1600" b="1" i="0" kern="1200" dirty="0"/>
        </a:p>
      </dsp:txBody>
      <dsp:txXfrm>
        <a:off x="0" y="2913226"/>
        <a:ext cx="6667350" cy="11153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2E3CA-5C9E-4D01-BAED-BDBFF4757F84}">
      <dsp:nvSpPr>
        <dsp:cNvPr id="0" name=""/>
        <dsp:cNvSpPr/>
      </dsp:nvSpPr>
      <dsp:spPr>
        <a:xfrm>
          <a:off x="-6106540" y="-934303"/>
          <a:ext cx="7269206" cy="7269206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23B64E-4697-4302-BB0D-45C7B0FC1857}">
      <dsp:nvSpPr>
        <dsp:cNvPr id="0" name=""/>
        <dsp:cNvSpPr/>
      </dsp:nvSpPr>
      <dsp:spPr>
        <a:xfrm>
          <a:off x="692376" y="268478"/>
          <a:ext cx="7876575" cy="813192"/>
        </a:xfrm>
        <a:prstGeom prst="snip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6012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Апробирована модель практико-ориентированной образовательной среды в условиях сетевой формы реализации образовательных программ</a:t>
          </a:r>
          <a:endParaRPr lang="ru-RU" sz="1400" b="1" kern="120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692376" y="336245"/>
        <a:ext cx="7808808" cy="745425"/>
      </dsp:txXfrm>
    </dsp:sp>
    <dsp:sp modelId="{A6604347-A305-4FF0-A201-D7CE63173029}">
      <dsp:nvSpPr>
        <dsp:cNvPr id="0" name=""/>
        <dsp:cNvSpPr/>
      </dsp:nvSpPr>
      <dsp:spPr>
        <a:xfrm>
          <a:off x="85991" y="253018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70C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72D8D2-AFA4-4E34-9451-1A78DD930393}">
      <dsp:nvSpPr>
        <dsp:cNvPr id="0" name=""/>
        <dsp:cNvSpPr/>
      </dsp:nvSpPr>
      <dsp:spPr>
        <a:xfrm>
          <a:off x="991941" y="1224137"/>
          <a:ext cx="7500713" cy="927100"/>
        </a:xfrm>
        <a:prstGeom prst="snip1Rect">
          <a:avLst/>
        </a:prstGeom>
        <a:solidFill>
          <a:schemeClr val="accent2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601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В учебно-воспитательный процесс внедрены дистанционные,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кейсовые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, игровые,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квест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технологии и практики при формировании функциональной грамотности учащихся 5-9 классов на основе обмена и совместного использования ресурсов сети</a:t>
          </a:r>
          <a:endParaRPr lang="ru-RU" sz="1400" b="1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991941" y="1301397"/>
        <a:ext cx="7423453" cy="849840"/>
      </dsp:txXfrm>
    </dsp:sp>
    <dsp:sp modelId="{13DF903F-4144-43F4-A24F-8EDE3382EDF1}">
      <dsp:nvSpPr>
        <dsp:cNvPr id="0" name=""/>
        <dsp:cNvSpPr/>
      </dsp:nvSpPr>
      <dsp:spPr>
        <a:xfrm>
          <a:off x="569885" y="1265630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62A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20370C-7895-432F-A6FD-EABC505A4310}">
      <dsp:nvSpPr>
        <dsp:cNvPr id="0" name=""/>
        <dsp:cNvSpPr/>
      </dsp:nvSpPr>
      <dsp:spPr>
        <a:xfrm>
          <a:off x="1140458" y="2362654"/>
          <a:ext cx="7352196" cy="6752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601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Обновлено содержание системы методической работы с педагогическими работниками в области практико-ориентированного обучения в условиях сетевой формы реализации образовательных программ</a:t>
          </a:r>
          <a:endParaRPr lang="ru-RU" sz="1400" b="1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1140458" y="2362654"/>
        <a:ext cx="7352196" cy="675291"/>
      </dsp:txXfrm>
    </dsp:sp>
    <dsp:sp modelId="{A8B40E93-C2E5-4928-B5F1-19A7367A411F}">
      <dsp:nvSpPr>
        <dsp:cNvPr id="0" name=""/>
        <dsp:cNvSpPr/>
      </dsp:nvSpPr>
      <dsp:spPr>
        <a:xfrm>
          <a:off x="718401" y="2278243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98DC8E7-CAB7-4075-B28D-E07CA1D10EB3}">
      <dsp:nvSpPr>
        <dsp:cNvPr id="0" name=""/>
        <dsp:cNvSpPr/>
      </dsp:nvSpPr>
      <dsp:spPr>
        <a:xfrm>
          <a:off x="991941" y="3375266"/>
          <a:ext cx="7500713" cy="675291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601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Педагогические работники прошли обучение и используют дистанционные,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кейсовые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, игровые и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квест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технологии в своей практике при реализации образовательных программ по формировании функциональной грамотности</a:t>
          </a:r>
          <a:endParaRPr lang="ru-RU" sz="1400" b="1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991941" y="3375266"/>
        <a:ext cx="7500713" cy="675291"/>
      </dsp:txXfrm>
    </dsp:sp>
    <dsp:sp modelId="{BD8CF530-B471-4A00-A175-5868966A9A86}">
      <dsp:nvSpPr>
        <dsp:cNvPr id="0" name=""/>
        <dsp:cNvSpPr/>
      </dsp:nvSpPr>
      <dsp:spPr>
        <a:xfrm>
          <a:off x="569885" y="3290855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C45FAD-DA57-4E23-9A42-025A5A0F2E77}">
      <dsp:nvSpPr>
        <dsp:cNvPr id="0" name=""/>
        <dsp:cNvSpPr/>
      </dsp:nvSpPr>
      <dsp:spPr>
        <a:xfrm>
          <a:off x="508048" y="4387879"/>
          <a:ext cx="7984607" cy="6752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601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Разработаны и реализуются в образовательном процессе 4 дополнительные образовательные программы и 3 программы внеурочной деятельности</a:t>
          </a:r>
          <a:endParaRPr lang="ru-RU" sz="1400" b="1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508048" y="4387879"/>
        <a:ext cx="7984607" cy="675291"/>
      </dsp:txXfrm>
    </dsp:sp>
    <dsp:sp modelId="{2EAD07FB-06CE-44A0-87C2-E6CFC31E9798}">
      <dsp:nvSpPr>
        <dsp:cNvPr id="0" name=""/>
        <dsp:cNvSpPr/>
      </dsp:nvSpPr>
      <dsp:spPr>
        <a:xfrm>
          <a:off x="85991" y="4303468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E4F42-FF8B-4F56-8629-CB324B0F37BB}">
      <dsp:nvSpPr>
        <dsp:cNvPr id="0" name=""/>
        <dsp:cNvSpPr/>
      </dsp:nvSpPr>
      <dsp:spPr>
        <a:xfrm>
          <a:off x="-137832" y="-128990"/>
          <a:ext cx="8346712" cy="297443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36000" bIns="36000" numCol="1" spcCol="1270" anchor="ctr" anchorCtr="0">
          <a:noAutofit/>
        </a:bodyPr>
        <a:lstStyle/>
        <a:p>
          <a:pPr marL="79375" lvl="0" indent="0" algn="l" defTabSz="622300" rtl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Включение организаций общего и дополнительного образования  городского округа Тольятти  в систему работы по реализации образовательных программ 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с зачетом результатов освоения дополнительных общеобразовательных программ</a:t>
          </a:r>
        </a:p>
        <a:p>
          <a:pPr marL="79375" lvl="0" indent="0" algn="l" defTabSz="622300" rtl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endParaRPr lang="ru-RU" sz="1400" b="1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  <a:p>
          <a:pPr marL="79375" lvl="0" indent="0" algn="l" defTabSz="622300" rtl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Диссеминация опыта 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внедрения дистанционных,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кейсовых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, игровых, </a:t>
          </a:r>
          <a:r>
            <a:rPr lang="ru-RU" sz="1400" b="1" kern="1200" dirty="0" err="1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квест</a:t>
          </a: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 технологий и практик при формировании функциональной грамотности учащихся 5-9 классов на основе обмена и совместного использования ресурсов сети</a:t>
          </a:r>
        </a:p>
        <a:p>
          <a:pPr marL="79375" lvl="0" indent="0" algn="l" defTabSz="622300" rtl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endParaRPr lang="ru-RU" sz="1400" b="1" kern="1200" dirty="0" smtClean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  <a:p>
          <a:pPr marL="79375" lvl="0" indent="0" algn="l" defTabSz="622300" rtl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Участие в конкурсах профессионального мастерства</a:t>
          </a:r>
        </a:p>
        <a:p>
          <a:pPr marL="79375" lvl="0" indent="0" algn="l" defTabSz="622300" rtl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endParaRPr lang="ru-RU" sz="1400" b="1" kern="120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-50714" y="-41872"/>
        <a:ext cx="5653259" cy="2800199"/>
      </dsp:txXfrm>
    </dsp:sp>
    <dsp:sp modelId="{A035BFF8-450D-4249-B648-4CEDFE0F5A79}">
      <dsp:nvSpPr>
        <dsp:cNvPr id="0" name=""/>
        <dsp:cNvSpPr/>
      </dsp:nvSpPr>
      <dsp:spPr>
        <a:xfrm>
          <a:off x="1512152" y="3415067"/>
          <a:ext cx="7094709" cy="1031508"/>
        </a:xfrm>
        <a:prstGeom prst="roundRect">
          <a:avLst>
            <a:gd name="adj" fmla="val 10000"/>
          </a:avLst>
        </a:prstGeom>
        <a:solidFill>
          <a:srgbClr val="F1842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72000"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i="0" kern="1200" dirty="0" smtClean="0">
              <a:latin typeface="Georgia" pitchFamily="18" charset="0"/>
            </a:rPr>
            <a:t>Высокий уровень функциональной грамотности тольяттинских школьников</a:t>
          </a:r>
          <a:endParaRPr lang="ru-RU" sz="1800" b="1" i="0" kern="1200" dirty="0">
            <a:latin typeface="Georgia" pitchFamily="18" charset="0"/>
          </a:endParaRPr>
        </a:p>
      </dsp:txBody>
      <dsp:txXfrm>
        <a:off x="1542364" y="3445279"/>
        <a:ext cx="4354720" cy="971084"/>
      </dsp:txXfrm>
    </dsp:sp>
    <dsp:sp modelId="{50A79EBD-8848-419C-B3DB-F7F1B762B686}">
      <dsp:nvSpPr>
        <dsp:cNvPr id="0" name=""/>
        <dsp:cNvSpPr/>
      </dsp:nvSpPr>
      <dsp:spPr>
        <a:xfrm>
          <a:off x="5980153" y="2249690"/>
          <a:ext cx="1427557" cy="142755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301353" y="2249690"/>
        <a:ext cx="785157" cy="1074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6FC91F-274B-40EF-9333-50A2A4C0AD62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BF84DF-22D0-4396-B119-5D39F443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158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2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26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754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51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30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5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3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8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6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9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8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948006-4FA6-48EF-92EE-8579CDB701D8}" type="datetime1">
              <a:rPr lang="ru-RU" smtClean="0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7AC99-8E6A-459C-8DE1-0C8349569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19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067328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Практико-ориентированная </a:t>
            </a:r>
            <a:r>
              <a:rPr lang="ru-RU" sz="3600" b="1" dirty="0">
                <a:solidFill>
                  <a:srgbClr val="0070C0"/>
                </a:solidFill>
                <a:latin typeface="Georgia" pitchFamily="18" charset="0"/>
              </a:rPr>
              <a:t>среда </a:t>
            </a:r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− основа </a:t>
            </a:r>
            <a:r>
              <a:rPr lang="ru-RU" sz="3600" b="1" dirty="0">
                <a:solidFill>
                  <a:srgbClr val="0070C0"/>
                </a:solidFill>
                <a:latin typeface="Georgia" pitchFamily="18" charset="0"/>
              </a:rPr>
              <a:t>повышения  функциональной грамотности учащихся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093296"/>
            <a:ext cx="9144000" cy="7647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 descr="C:\Users\user\Downloads\desig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833" y="620687"/>
            <a:ext cx="2346333" cy="226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6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1520" y="201905"/>
            <a:ext cx="8640959" cy="549531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10218"/>
              </p:ext>
            </p:extLst>
          </p:nvPr>
        </p:nvGraphicFramePr>
        <p:xfrm>
          <a:off x="395536" y="1196752"/>
          <a:ext cx="8280922" cy="30712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39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443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0324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353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u="none" strike="noStrike" kern="1200" baseline="0" dirty="0" smtClean="0">
                          <a:latin typeface="Georgia" pitchFamily="18" charset="0"/>
                        </a:rPr>
                        <a:t>№</a:t>
                      </a:r>
                      <a:endParaRPr lang="ru-RU" sz="1100" u="none" strike="noStrike" kern="1200" baseline="0" dirty="0">
                        <a:latin typeface="Georgia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Орган или организация</a:t>
                      </a:r>
                      <a:endParaRPr lang="ru-RU" sz="1200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Представитель интересов</a:t>
                      </a:r>
                      <a:br>
                        <a:rPr lang="ru-RU" sz="1200" u="none" strike="noStrike" kern="1200" baseline="0" dirty="0">
                          <a:latin typeface="Georgia" pitchFamily="18" charset="0"/>
                        </a:rPr>
                      </a:br>
                      <a:r>
                        <a:rPr lang="ru-RU" sz="1200" b="0" u="none" strike="noStrike" kern="1200" baseline="0" dirty="0">
                          <a:latin typeface="Georgia" pitchFamily="18" charset="0"/>
                        </a:rPr>
                        <a:t>(ФИО, должность)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Ожидание от реализации </a:t>
                      </a:r>
                      <a:r>
                        <a:rPr lang="ru-RU" sz="1200" u="none" strike="noStrike" kern="1200" baseline="0" dirty="0" smtClean="0">
                          <a:latin typeface="Georgia" pitchFamily="18" charset="0"/>
                        </a:rPr>
                        <a:t>проекта</a:t>
                      </a:r>
                    </a:p>
                    <a:p>
                      <a:pPr algn="ctr"/>
                      <a:r>
                        <a:rPr lang="ru-RU" sz="1200" u="none" strike="noStrike" kern="1200" baseline="0" dirty="0" smtClean="0">
                          <a:latin typeface="Georgia" pitchFamily="18" charset="0"/>
                        </a:rPr>
                        <a:t>(программы</a:t>
                      </a:r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902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dirty="0"/>
                        <a:t>1.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200" dirty="0" smtClean="0"/>
                        <a:t>Департамент образования администрации </a:t>
                      </a:r>
                      <a:r>
                        <a:rPr lang="ru-RU" sz="1200" dirty="0" err="1" smtClean="0"/>
                        <a:t>г.о</a:t>
                      </a:r>
                      <a:r>
                        <a:rPr lang="ru-RU" sz="1200" dirty="0" smtClean="0"/>
                        <a:t>. Тольятти</a:t>
                      </a:r>
                      <a:endParaRPr lang="ru-RU" sz="1200" b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200" dirty="0" smtClean="0"/>
                        <a:t>Лебедева Л.М., руководитель</a:t>
                      </a:r>
                      <a:endParaRPr lang="ru-RU" sz="1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200" dirty="0" smtClean="0"/>
                        <a:t>Выполнение целевых показателей управленческого портфеля департамента, а также декомпозированных</a:t>
                      </a:r>
                      <a:r>
                        <a:rPr lang="ru-RU" sz="1200" baseline="0" dirty="0" smtClean="0"/>
                        <a:t> показателей  национальных проектов отрасли Образования по </a:t>
                      </a:r>
                      <a:r>
                        <a:rPr lang="ru-RU" sz="1200" baseline="0" dirty="0" err="1" smtClean="0"/>
                        <a:t>г.Тольятти</a:t>
                      </a:r>
                      <a:r>
                        <a:rPr lang="ru-RU" sz="1200" baseline="0" dirty="0" smtClean="0"/>
                        <a:t> и Самарской области</a:t>
                      </a:r>
                      <a:endParaRPr lang="ru-RU" sz="1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1216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dirty="0"/>
                        <a:t>2.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Организации среднего профессионального образования</a:t>
                      </a:r>
                      <a:endParaRPr lang="ru-RU" sz="1200" kern="1200" dirty="0" smtClean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200" dirty="0" smtClean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Мотивированные и социализированные студенты учреждений СПО</a:t>
                      </a:r>
                      <a:endParaRPr lang="ru-RU" sz="1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1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b="1" smtClean="0"/>
              <a:pPr>
                <a:defRPr/>
              </a:pPr>
              <a:t>11</a:t>
            </a:fld>
            <a:endParaRPr lang="ru-RU" b="1" dirty="0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2622612" y="116632"/>
            <a:ext cx="3898776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996195"/>
              </p:ext>
            </p:extLst>
          </p:nvPr>
        </p:nvGraphicFramePr>
        <p:xfrm>
          <a:off x="156337" y="943890"/>
          <a:ext cx="8817684" cy="495434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390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52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565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30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7362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623983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п/п</a:t>
                      </a:r>
                      <a:endParaRPr lang="ru-RU" sz="1200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мероприятия</a:t>
                      </a:r>
                      <a:endParaRPr lang="ru-RU" sz="1200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 smtClean="0">
                          <a:latin typeface="Georgia" pitchFamily="18" charset="0"/>
                        </a:rPr>
                        <a:t>БЮДЖЕТНЫЕ ИСТОЧНИКИ ФИНАНСИРОВАНИЯ, РУБЛЕЙ</a:t>
                      </a:r>
                      <a:endParaRPr lang="ru-RU" sz="1200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Внебюджетные</a:t>
                      </a:r>
                    </a:p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источники</a:t>
                      </a:r>
                    </a:p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финансирования</a:t>
                      </a:r>
                      <a:endParaRPr lang="ru-RU" sz="1200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200" u="none" strike="noStrike" kern="1200" baseline="0" dirty="0">
                          <a:latin typeface="Georgia" pitchFamily="18" charset="0"/>
                        </a:rPr>
                        <a:t>рублей</a:t>
                      </a:r>
                      <a:endParaRPr lang="ru-RU" sz="1200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4983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Из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городского бюджета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Из областного бюджета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0228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/>
                        <a:t>1.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/>
                        <a:t>Реализация программ дополнительного образования и внеурочной деятельности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В рамках государственного</a:t>
                      </a:r>
                    </a:p>
                    <a:p>
                      <a:pPr algn="l"/>
                      <a:r>
                        <a:rPr lang="ru-RU" sz="1400" b="0" dirty="0" smtClean="0"/>
                        <a:t>и муниципального задания ОО – участников проекта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0853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/>
                        <a:t>2.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Реализация практико-ориентированных мастер-классов, </a:t>
                      </a:r>
                      <a:r>
                        <a:rPr lang="ru-RU" sz="1400" dirty="0" err="1" smtClean="0"/>
                        <a:t>лаборатоий</a:t>
                      </a:r>
                      <a:r>
                        <a:rPr lang="ru-RU" sz="1400" dirty="0" smtClean="0"/>
                        <a:t> и др.</a:t>
                      </a:r>
                      <a:endParaRPr lang="ru-RU" sz="1400" b="1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рамках муниципального  задания МБОУ ДО </a:t>
                      </a:r>
                      <a:endParaRPr lang="ru-RU" sz="14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85,0 </a:t>
                      </a:r>
                      <a:r>
                        <a:rPr lang="ru-RU" sz="1400" dirty="0" err="1" smtClean="0"/>
                        <a:t>тыс.рублей</a:t>
                      </a:r>
                      <a:endParaRPr lang="ru-RU" sz="1400" b="1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85,0 </a:t>
                      </a:r>
                      <a:r>
                        <a:rPr lang="ru-RU" sz="1400" dirty="0" err="1" smtClean="0"/>
                        <a:t>тыс.рублей</a:t>
                      </a:r>
                      <a:endParaRPr lang="ru-RU" sz="1400" b="1" dirty="0" smtClean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545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400" dirty="0"/>
                        <a:t>3.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 smtClean="0"/>
                        <a:t>Проведение конкурсных мероприятий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30,0 </a:t>
                      </a:r>
                      <a:r>
                        <a:rPr lang="ru-RU" sz="1400" dirty="0" err="1" smtClean="0"/>
                        <a:t>тыс.рублей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30,00 </a:t>
                      </a:r>
                      <a:r>
                        <a:rPr lang="ru-RU" sz="1400" dirty="0" err="1" smtClean="0"/>
                        <a:t>тыс.рублей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4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785808"/>
              </p:ext>
            </p:extLst>
          </p:nvPr>
        </p:nvGraphicFramePr>
        <p:xfrm>
          <a:off x="329739" y="1860831"/>
          <a:ext cx="8346717" cy="4880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52958" y="332656"/>
            <a:ext cx="56380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Georgia" pitchFamily="18" charset="0"/>
              </a:rPr>
              <a:t>Модель функционирования</a:t>
            </a: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Georgia" pitchFamily="18" charset="0"/>
              </a:rPr>
              <a:t>результатов проекта</a:t>
            </a:r>
          </a:p>
          <a:p>
            <a:pPr algn="ctr"/>
            <a:endParaRPr lang="ru-RU" sz="2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11" name="Picture 5" descr="C:\Users\user\Downloads\desig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079" y="458629"/>
            <a:ext cx="1173166" cy="113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КЛА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93878"/>
              </p:ext>
            </p:extLst>
          </p:nvPr>
        </p:nvGraphicFramePr>
        <p:xfrm>
          <a:off x="179512" y="895269"/>
          <a:ext cx="8784976" cy="506746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30202">
                  <a:extLst>
                    <a:ext uri="{9D8B030D-6E8A-4147-A177-3AD203B41FA5}">
                      <a16:colId xmlns:a16="http://schemas.microsoft.com/office/drawing/2014/main" xmlns="" val="3452886001"/>
                    </a:ext>
                  </a:extLst>
                </a:gridCol>
                <a:gridCol w="6954774">
                  <a:extLst>
                    <a:ext uri="{9D8B030D-6E8A-4147-A177-3AD203B41FA5}">
                      <a16:colId xmlns:a16="http://schemas.microsoft.com/office/drawing/2014/main" xmlns="" val="4055115307"/>
                    </a:ext>
                  </a:extLst>
                </a:gridCol>
              </a:tblGrid>
              <a:tr h="1729942">
                <a:tc>
                  <a:txBody>
                    <a:bodyPr/>
                    <a:lstStyle/>
                    <a:p>
                      <a:pPr marL="10800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baseline="0" dirty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Наименование </a:t>
                      </a:r>
                      <a:r>
                        <a:rPr lang="ru-RU" sz="1400" b="1" u="none" strike="noStrike" kern="120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проекта</a:t>
                      </a:r>
                    </a:p>
                    <a:p>
                      <a:pPr marL="10800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(полное)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Georgia" pitchFamily="18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F184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практико-ориентированной образовательной среды для формирования функциональной грамотности в условиях сетевой формы реализации образовательных программ</a:t>
                      </a:r>
                      <a:endParaRPr lang="ru-RU" sz="1800" kern="1200" dirty="0">
                        <a:solidFill>
                          <a:srgbClr val="F1842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25187949"/>
                  </a:ext>
                </a:extLst>
              </a:tr>
              <a:tr h="1635054">
                <a:tc>
                  <a:txBody>
                    <a:bodyPr/>
                    <a:lstStyle/>
                    <a:p>
                      <a:pPr marL="10800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baseline="0" dirty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Наименование проекта (сокращенное</a:t>
                      </a:r>
                      <a:r>
                        <a:rPr lang="ru-RU" sz="1400" b="1" u="none" strike="noStrike" kern="120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Georgia" pitchFamily="18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0800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Практико-ориентированная среда − основа повышения  функциональной грамотности учащихся</a:t>
                      </a:r>
                      <a:endParaRPr lang="ru-RU" sz="20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1537291"/>
                  </a:ext>
                </a:extLst>
              </a:tr>
              <a:tr h="1702466">
                <a:tc>
                  <a:txBody>
                    <a:bodyPr/>
                    <a:lstStyle/>
                    <a:p>
                      <a:pPr marL="10800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Авторы проекта</a:t>
                      </a:r>
                      <a:endParaRPr lang="ru-RU" sz="1400" b="1" i="0" u="none" strike="noStrike" kern="1200" baseline="0" dirty="0">
                        <a:solidFill>
                          <a:schemeClr val="bg1"/>
                        </a:solidFill>
                        <a:latin typeface="Georgia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82550" indent="0"/>
                      <a:r>
                        <a:rPr lang="ru-RU" sz="2000" u="none" kern="1200" dirty="0" smtClean="0">
                          <a:solidFill>
                            <a:srgbClr val="F18420"/>
                          </a:solidFill>
                        </a:rPr>
                        <a:t>МБОУ ДО ГЦИР</a:t>
                      </a:r>
                    </a:p>
                    <a:p>
                      <a:pPr marL="8255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kern="1200" baseline="0" dirty="0" smtClean="0">
                          <a:solidFill>
                            <a:srgbClr val="F18420"/>
                          </a:solidFill>
                        </a:rPr>
                        <a:t>МБУ «Гимназия №48»</a:t>
                      </a:r>
                    </a:p>
                    <a:p>
                      <a:pPr marL="8255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kern="1200" baseline="0" dirty="0" smtClean="0">
                          <a:solidFill>
                            <a:srgbClr val="F18420"/>
                          </a:solidFill>
                        </a:rPr>
                        <a:t>МБУ «Школа №69»</a:t>
                      </a:r>
                    </a:p>
                    <a:p>
                      <a:pPr marL="8255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kern="1200" baseline="0" dirty="0" smtClean="0">
                          <a:solidFill>
                            <a:srgbClr val="F18420"/>
                          </a:solidFill>
                        </a:rPr>
                        <a:t>МБУ «Школа №80»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0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99" y="188640"/>
            <a:ext cx="6858000" cy="67235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>Актуальность проекта </a:t>
            </a:r>
            <a:endParaRPr lang="ru-RU" sz="2800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27A3BB45-5483-4645-83F0-3018BCEE5238}"/>
              </a:ext>
            </a:extLst>
          </p:cNvPr>
          <p:cNvSpPr/>
          <p:nvPr/>
        </p:nvSpPr>
        <p:spPr>
          <a:xfrm>
            <a:off x="214282" y="836712"/>
            <a:ext cx="4069686" cy="2945444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80000"/>
            <a:r>
              <a:rPr lang="ru-RU" sz="1400" dirty="0" smtClean="0"/>
              <a:t>«В </a:t>
            </a:r>
            <a:r>
              <a:rPr lang="ru-RU" sz="1400" dirty="0"/>
              <a:t>2024 году необходимо … обеспечить глобальную конкурентоспособность российского образования, вхождение Российской Федерации в число 10 ведущих стран мира по качеству общего образования</a:t>
            </a:r>
            <a:r>
              <a:rPr lang="ru-RU" sz="1400" dirty="0" smtClean="0"/>
              <a:t>»</a:t>
            </a:r>
          </a:p>
          <a:p>
            <a:pPr marL="180000"/>
            <a:endParaRPr lang="ru-RU" sz="1300" dirty="0"/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xmlns="" id="{D8ECA644-4DBA-4625-AFB4-A3B243873548}"/>
              </a:ext>
            </a:extLst>
          </p:cNvPr>
          <p:cNvSpPr/>
          <p:nvPr/>
        </p:nvSpPr>
        <p:spPr>
          <a:xfrm>
            <a:off x="4860032" y="836712"/>
            <a:ext cx="3960440" cy="2945444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08000" indent="-108000">
              <a:buFont typeface="Arial" pitchFamily="34" charset="0"/>
              <a:buChar char="•"/>
            </a:pPr>
            <a:r>
              <a:rPr lang="ru-RU" sz="1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Недостаточное использование ресурсов учреждений-партнеров для формирования функциональной грамотности у обучающихся 5-9 классов</a:t>
            </a:r>
          </a:p>
          <a:p>
            <a:pPr marL="108000" indent="-108000">
              <a:buFont typeface="Arial" pitchFamily="34" charset="0"/>
              <a:buChar char="•"/>
            </a:pPr>
            <a:r>
              <a:rPr lang="ru-RU" sz="1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Низкий уровень подготовки педагогов в 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формировании функциональной грамотности у обучающихся </a:t>
            </a:r>
            <a:r>
              <a:rPr lang="ru-RU" sz="1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среднего звена</a:t>
            </a:r>
          </a:p>
          <a:p>
            <a:pPr marL="108000" indent="-108000">
              <a:buFont typeface="Arial" pitchFamily="34" charset="0"/>
              <a:buChar char="•"/>
            </a:pPr>
            <a:r>
              <a:rPr lang="ru-RU" sz="1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Недостаточный уровень  подготовки педагогов к использованию дистанционных технологий  при 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формирования функциональной грамотности у обучающихся 5-9 </a:t>
            </a:r>
            <a:r>
              <a:rPr lang="ru-RU" sz="1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классов</a:t>
            </a:r>
            <a:endParaRPr lang="ru-RU" sz="1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5">
            <a:extLst>
              <a:ext uri="{FF2B5EF4-FFF2-40B4-BE49-F238E27FC236}">
                <a16:creationId xmlns:a16="http://schemas.microsoft.com/office/drawing/2014/main" xmlns="" id="{00E32809-4373-44B6-B4D1-F574CC20C476}"/>
              </a:ext>
            </a:extLst>
          </p:cNvPr>
          <p:cNvSpPr/>
          <p:nvPr/>
        </p:nvSpPr>
        <p:spPr>
          <a:xfrm>
            <a:off x="214282" y="3913700"/>
            <a:ext cx="8715436" cy="138750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КАК ОБЕСПЕЧИТЬ ФОРМИРОВАНИЕ ФУНКЦИОНАЛЬНОЙ ГРАМОТНОСТИ ОБУЧАЮЩИХСЯ 5-9 КЛАССОВ С ИСПОЛЬЗОВАНИЕМ РЕСУРСОВ ОБРАЗОВАТЕЛЬНЫХ ОРГАНИЗАЦИЙ - УЧАСТНИКОВ ПРОЕКТА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283968" y="1465428"/>
            <a:ext cx="576064" cy="0"/>
          </a:xfrm>
          <a:prstGeom prst="straightConnector1">
            <a:avLst/>
          </a:prstGeom>
          <a:ln w="38100">
            <a:solidFill>
              <a:srgbClr val="F1842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1465428"/>
            <a:ext cx="0" cy="2448272"/>
          </a:xfrm>
          <a:prstGeom prst="straightConnector1">
            <a:avLst/>
          </a:prstGeom>
          <a:ln w="38100">
            <a:solidFill>
              <a:srgbClr val="F1842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71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22261"/>
              </p:ext>
            </p:extLst>
          </p:nvPr>
        </p:nvGraphicFramePr>
        <p:xfrm>
          <a:off x="107504" y="108782"/>
          <a:ext cx="8856985" cy="65605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201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845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73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007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208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91283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200" u="none" strike="noStrike" kern="1200" baseline="0" dirty="0" smtClean="0">
                          <a:latin typeface="Georgia" pitchFamily="18" charset="0"/>
                        </a:rPr>
                        <a:t>Цель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Увеличение на 5% доли  обучающихся 5-9 классов, демонстрирующих средний и выше среднего уровень функциональной грамотности через создание практико-ориентированной образовательной среды в условиях сетевой формы реализации образовательных программ</a:t>
                      </a:r>
                      <a:endParaRPr lang="ru-RU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6458">
                <a:tc rowSpan="9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/>
                      <a:r>
                        <a:rPr lang="ru-RU" sz="1200" b="1" kern="1200" dirty="0" smtClean="0">
                          <a:solidFill>
                            <a:srgbClr val="0070C0"/>
                          </a:solidFill>
                          <a:latin typeface="Georgia" pitchFamily="18" charset="0"/>
                        </a:rPr>
                        <a:t>Показатели проекта и </a:t>
                      </a:r>
                      <a:r>
                        <a:rPr lang="ru-RU" sz="1200" b="1" kern="1200" dirty="0">
                          <a:solidFill>
                            <a:srgbClr val="0070C0"/>
                          </a:solidFill>
                          <a:latin typeface="Georgia" pitchFamily="18" charset="0"/>
                        </a:rPr>
                        <a:t>их </a:t>
                      </a:r>
                      <a:r>
                        <a:rPr lang="ru-RU" sz="1200" b="1" kern="1200" dirty="0" smtClean="0">
                          <a:solidFill>
                            <a:srgbClr val="0070C0"/>
                          </a:solidFill>
                          <a:latin typeface="Georgia" pitchFamily="18" charset="0"/>
                        </a:rPr>
                        <a:t>значения</a:t>
                      </a:r>
                    </a:p>
                    <a:p>
                      <a:pPr marL="0" algn="ctr"/>
                      <a:r>
                        <a:rPr lang="ru-RU" sz="1200" b="1" kern="1200" dirty="0" smtClean="0">
                          <a:solidFill>
                            <a:srgbClr val="0070C0"/>
                          </a:solidFill>
                          <a:latin typeface="Georgia" pitchFamily="18" charset="0"/>
                        </a:rPr>
                        <a:t>по </a:t>
                      </a:r>
                      <a:r>
                        <a:rPr lang="ru-RU" sz="1200" b="1" kern="1200" dirty="0">
                          <a:solidFill>
                            <a:srgbClr val="0070C0"/>
                          </a:solidFill>
                          <a:latin typeface="Georgia" pitchFamily="18" charset="0"/>
                        </a:rPr>
                        <a:t>годам</a:t>
                      </a:r>
                      <a:endParaRPr lang="ru-RU" sz="1200" b="1" kern="1200" dirty="0">
                        <a:solidFill>
                          <a:srgbClr val="0070C0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kern="1200" baseline="0" dirty="0"/>
                        <a:t>Показатель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900" b="1" u="none" strike="noStrike" kern="1200" baseline="0" dirty="0"/>
                        <a:t>Тип</a:t>
                      </a:r>
                    </a:p>
                    <a:p>
                      <a:pPr algn="ctr"/>
                      <a:r>
                        <a:rPr lang="ru-RU" sz="900" b="1" u="none" strike="noStrike" kern="1200" baseline="0" dirty="0" smtClean="0"/>
                        <a:t>показа-теля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baseline="0" dirty="0"/>
                        <a:t>Период, год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3355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Январь 2021</a:t>
                      </a:r>
                      <a:endParaRPr lang="ru-RU" sz="900" b="1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Июнь 2021</a:t>
                      </a:r>
                      <a:endParaRPr lang="ru-RU" sz="900" b="1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Декабрь 2021</a:t>
                      </a:r>
                      <a:endParaRPr lang="ru-RU" sz="900" b="1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1727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Доля обучающихся</a:t>
                      </a:r>
                      <a:r>
                        <a:rPr lang="ru-RU" sz="1200" kern="1200" dirty="0" smtClean="0"/>
                        <a:t>, демонстрирующих </a:t>
                      </a:r>
                      <a:r>
                        <a:rPr lang="ru-RU" sz="1200" kern="1200" dirty="0" smtClean="0"/>
                        <a:t>средний уровень:</a:t>
                      </a: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kern="1200" dirty="0" smtClean="0"/>
                        <a:t>читательской грамотности</a:t>
                      </a: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kern="1200" dirty="0" smtClean="0"/>
                        <a:t>математической грамотности</a:t>
                      </a:r>
                    </a:p>
                    <a:p>
                      <a:pPr marL="171450" marR="0" lvl="0" indent="-17145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kern="1200" dirty="0" smtClean="0"/>
                        <a:t>естественнонаучной </a:t>
                      </a:r>
                      <a:r>
                        <a:rPr lang="ru-RU" sz="1200" kern="1200" dirty="0" smtClean="0"/>
                        <a:t>грамотности</a:t>
                      </a:r>
                      <a:endParaRPr lang="ru-RU" sz="12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основной</a:t>
                      </a:r>
                      <a:endParaRPr lang="ru-RU" sz="1100" b="0" dirty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1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Доля обучающихся 5-9 классов от общего числа обучающихся общеобразовательных организаций – участников проекта, осуществляющих обучение по программам с использованием новых форм и технологий по развитию функциональной грамотности по разным направлениям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основной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dirty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735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образовательных программ, по которым производится зачет результатов освоения обучающимися дополнительных образовательных программ</a:t>
                      </a:r>
                      <a:endParaRPr lang="ru-RU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аналитический</a:t>
                      </a:r>
                      <a:endParaRPr lang="ru-RU" sz="1100" b="0" dirty="0">
                        <a:solidFill>
                          <a:srgbClr val="49556E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8372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Доля обучающихся-участников проекта осваивают образовательные программы с использованием дистанционных образовательных технологий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аналитический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kern="1200" dirty="0">
                        <a:solidFill>
                          <a:srgbClr val="49556E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83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педагогических работников , прошедших обучение в рамках проекта по использованию дистанционных, </a:t>
                      </a:r>
                      <a:r>
                        <a:rPr lang="ru-RU" sz="1200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кейсовых</a:t>
                      </a: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игровых и </a:t>
                      </a:r>
                      <a:r>
                        <a:rPr lang="ru-RU" sz="1200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квест</a:t>
                      </a: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технологии при формировании функциональной грамотности</a:t>
                      </a:r>
                      <a:endParaRPr lang="ru-RU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аналитический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Доля педагогов прошедших обучение , которые используют в своей работе дистанционные, </a:t>
                      </a:r>
                      <a:r>
                        <a:rPr lang="ru-RU" sz="1200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кейсовые</a:t>
                      </a: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игровые и </a:t>
                      </a:r>
                      <a:r>
                        <a:rPr lang="ru-RU" sz="1200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квест</a:t>
                      </a: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технологии</a:t>
                      </a:r>
                      <a:endParaRPr lang="ru-RU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аналитический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335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Доля обучающихся – участников проекта  принявших участие в творческих и конкурсных мероприятиях проекта  различных форматов </a:t>
                      </a:r>
                      <a:endParaRPr lang="ru-RU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аналитический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60%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3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51650087"/>
              </p:ext>
            </p:extLst>
          </p:nvPr>
        </p:nvGraphicFramePr>
        <p:xfrm>
          <a:off x="395536" y="1694274"/>
          <a:ext cx="8352928" cy="4680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5576" y="2132856"/>
            <a:ext cx="524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1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2600" y="3501008"/>
            <a:ext cx="619080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2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261" y="4941168"/>
            <a:ext cx="569387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3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17" name="Picture 5" descr="C:\Users\user\Downloads\desig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893" y="415401"/>
            <a:ext cx="1032691" cy="99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95536" y="485462"/>
            <a:ext cx="711588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>Задачи проекта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>«Практико-ориентированная </a:t>
            </a:r>
            <a:r>
              <a:rPr lang="ru-RU" b="1" dirty="0">
                <a:solidFill>
                  <a:srgbClr val="0070C0"/>
                </a:solidFill>
                <a:latin typeface="Georgia" pitchFamily="18" charset="0"/>
              </a:rPr>
              <a:t>среда − основа повышения  функциональной грамотности </a:t>
            </a:r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>учащихся»</a:t>
            </a:r>
            <a:endParaRPr lang="ru-RU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/>
            <a:endParaRPr lang="ru-RU" sz="2800" b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22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295488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kern="0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Задача </a:t>
            </a:r>
            <a:r>
              <a:rPr lang="ru-RU" sz="2800" b="1" kern="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1.</a:t>
            </a:r>
          </a:p>
          <a:p>
            <a:pPr lvl="0" algn="ctr"/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Апробация </a:t>
            </a:r>
            <a:r>
              <a:rPr lang="ru-RU" sz="1600" b="1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модели практико-ориентированной образовательной среды в условиях сетевой формы реализации образовательных </a:t>
            </a: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программ</a:t>
            </a:r>
            <a:endParaRPr lang="ru-RU" sz="1600" b="1" dirty="0">
              <a:solidFill>
                <a:srgbClr val="0070C0"/>
              </a:solidFill>
              <a:latin typeface="Georgia" pitchFamily="18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79406792"/>
              </p:ext>
            </p:extLst>
          </p:nvPr>
        </p:nvGraphicFramePr>
        <p:xfrm>
          <a:off x="1187624" y="1844824"/>
          <a:ext cx="676875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534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95488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kern="0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Задача </a:t>
            </a:r>
            <a:r>
              <a:rPr lang="ru-RU" sz="2800" b="1" kern="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2.</a:t>
            </a:r>
          </a:p>
          <a:p>
            <a:pPr lvl="0" algn="ctr"/>
            <a:r>
              <a:rPr lang="ru-RU" sz="1400" b="1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Модернизация  методов и форм организации учебно-воспитательного процесса через внедрение дистанционных, </a:t>
            </a:r>
            <a:r>
              <a:rPr lang="ru-RU" sz="1400" b="1" dirty="0" err="1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кейсовых</a:t>
            </a:r>
            <a:r>
              <a:rPr lang="ru-RU" sz="1400" b="1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, игровых, </a:t>
            </a:r>
            <a:r>
              <a:rPr lang="ru-RU" sz="1400" b="1" dirty="0" err="1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квест</a:t>
            </a:r>
            <a:r>
              <a:rPr lang="ru-RU" sz="1400" b="1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 технологий и практик при формировании функциональной грамотности учащихся 5-9 классов на основе обмена и совместного использования ресурсов </a:t>
            </a:r>
            <a:r>
              <a:rPr lang="ru-RU" sz="14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сети</a:t>
            </a:r>
            <a:endParaRPr lang="ru-RU" sz="1400" b="1" dirty="0">
              <a:solidFill>
                <a:srgbClr val="0070C0"/>
              </a:solidFill>
              <a:latin typeface="Georgia" pitchFamily="18" charset="0"/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30403879"/>
              </p:ext>
            </p:extLst>
          </p:nvPr>
        </p:nvGraphicFramePr>
        <p:xfrm>
          <a:off x="755576" y="1628800"/>
          <a:ext cx="7632848" cy="4801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02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8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32656"/>
            <a:ext cx="8640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Задача 3.</a:t>
            </a:r>
          </a:p>
          <a:p>
            <a:pPr lvl="0"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Обновление содержания методической работы с педагогическими работниками в области практико-ориентированного обучения в условиях сетевой формы реализации образовательных программ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49801670"/>
              </p:ext>
            </p:extLst>
          </p:nvPr>
        </p:nvGraphicFramePr>
        <p:xfrm>
          <a:off x="1187624" y="1844824"/>
          <a:ext cx="676875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605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2299" y="485462"/>
            <a:ext cx="5939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>Результаты проекта</a:t>
            </a:r>
            <a:endParaRPr lang="ru-RU" sz="2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6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1143000" y="3320540"/>
            <a:ext cx="6858000" cy="165576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63145" y="6074853"/>
            <a:ext cx="2057400" cy="365125"/>
          </a:xfrm>
        </p:spPr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45852839"/>
              </p:ext>
            </p:extLst>
          </p:nvPr>
        </p:nvGraphicFramePr>
        <p:xfrm>
          <a:off x="179512" y="1268761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2177" y="1407965"/>
            <a:ext cx="524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1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0334" y="2437706"/>
            <a:ext cx="619080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2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0285" y="3462099"/>
            <a:ext cx="569387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3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13" name="Picture 5" descr="C:\Users\user\Downloads\desig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893" y="415401"/>
            <a:ext cx="1032691" cy="99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87967" y="4472012"/>
            <a:ext cx="583814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4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9057" y="5517232"/>
            <a:ext cx="553357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5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2839</TotalTime>
  <Words>1027</Words>
  <Application>Microsoft Office PowerPoint</Application>
  <PresentationFormat>Экран (4:3)</PresentationFormat>
  <Paragraphs>175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HDOfficeLightV0</vt:lpstr>
      <vt:lpstr>Презентация PowerPoint</vt:lpstr>
      <vt:lpstr> КЛА</vt:lpstr>
      <vt:lpstr>Актуальность проекта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catrin</cp:lastModifiedBy>
  <cp:revision>271</cp:revision>
  <dcterms:created xsi:type="dcterms:W3CDTF">2012-01-11T08:01:34Z</dcterms:created>
  <dcterms:modified xsi:type="dcterms:W3CDTF">2020-12-24T11:57:38Z</dcterms:modified>
</cp:coreProperties>
</file>