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4"/>
  </p:notesMasterIdLst>
  <p:sldIdLst>
    <p:sldId id="531" r:id="rId2"/>
    <p:sldId id="511" r:id="rId3"/>
    <p:sldId id="528" r:id="rId4"/>
    <p:sldId id="510" r:id="rId5"/>
    <p:sldId id="515" r:id="rId6"/>
    <p:sldId id="520" r:id="rId7"/>
    <p:sldId id="509" r:id="rId8"/>
    <p:sldId id="522" r:id="rId9"/>
    <p:sldId id="530" r:id="rId10"/>
    <p:sldId id="521" r:id="rId11"/>
    <p:sldId id="519" r:id="rId12"/>
    <p:sldId id="52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5B6"/>
    <a:srgbClr val="3459C2"/>
    <a:srgbClr val="3F59D9"/>
    <a:srgbClr val="157535"/>
    <a:srgbClr val="FF0000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7" autoAdjust="0"/>
  </p:normalViewPr>
  <p:slideViewPr>
    <p:cSldViewPr>
      <p:cViewPr varScale="1">
        <p:scale>
          <a:sx n="110" d="100"/>
          <a:sy n="11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466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6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28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818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9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3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2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4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7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7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2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9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14.09.2018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1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67544" y="1628800"/>
            <a:ext cx="84969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портфель проектов</a:t>
            </a:r>
          </a:p>
          <a:p>
            <a:pPr algn="ctr"/>
            <a:r>
              <a:rPr lang="ru-RU" sz="36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3600" dirty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3600" dirty="0" smtClean="0">
              <a:solidFill>
                <a:srgbClr val="345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Тольятти</a:t>
            </a:r>
          </a:p>
          <a:p>
            <a:pPr algn="ctr"/>
            <a:endParaRPr lang="ru-RU" sz="3200" dirty="0" smtClean="0">
              <a:solidFill>
                <a:srgbClr val="345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Индустриальному Тольятти – обновлённые кадры молодых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профессионалов»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03548" y="4869160"/>
            <a:ext cx="8136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Муниципальное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«Гимназия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35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29" y="476672"/>
            <a:ext cx="5967047" cy="724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3" y="404665"/>
            <a:ext cx="8784976" cy="720079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Модель функционирования результатов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24744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и личностный рост всех участников образовательного процесса</a:t>
            </a:r>
          </a:p>
          <a:p>
            <a:pPr lvl="0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направлением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воспитательной системы является реализация компетентностного подхода в воспитательно-образовательном взаимодействии (педагоги-учащиеся-родители).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модели воспитательной системы «Мой личностный  рост»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и интеграция урочной и внеурочной деятельности, система воспитательной работы в гимназии, внешних партнёров, системы  ДО, социума. 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Основополагающими принципами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которых строится процесс, являются: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системности и целостности развития;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воспитания в деятельности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самоактуализации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самореализации;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непрерывного развития личности;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дифференциации и индивидуализации обучения и развития;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гуманитаризации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демократизации образования;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личностно-ориентированного подхода в развитии и сохранении здоровья.</a:t>
            </a:r>
          </a:p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субъект-субъектного взаимодействия.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5648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1063" y="105455"/>
            <a:ext cx="6787281" cy="659250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69209"/>
              </p:ext>
            </p:extLst>
          </p:nvPr>
        </p:nvGraphicFramePr>
        <p:xfrm>
          <a:off x="179512" y="1484784"/>
          <a:ext cx="8509115" cy="4329256"/>
        </p:xfrm>
        <a:graphic>
          <a:graphicData uri="http://schemas.openxmlformats.org/drawingml/2006/table">
            <a:tbl>
              <a:tblPr firstRow="1" bandRow="1"/>
              <a:tblGrid>
                <a:gridCol w="5361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4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35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 или организация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(ФИО, должность)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Ожидание от реализации проекта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Институт экологии Волжского бассейна РАН</a:t>
                      </a: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Саксонов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Сергей Владимирович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профессор директор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молодежи, внимания общественности к проблемам экологии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Тольяттинский государственный университет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Кравцова М.В., заместитель декана факультета экологической безопасности и ресурсосбережения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молодежи в научной и инновационной деятельности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357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Жигулевский заповедник им. И.И.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Спрыгина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Краснобаев Юрий Петрович, директор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 молодежи, внимания общественности к проблемам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ЦВР «Диалог»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Муравьева М.А.,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директор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Привлечение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молодежи к реализации социальных проектов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786050" y="1"/>
            <a:ext cx="3898776" cy="764704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72238"/>
              </p:ext>
            </p:extLst>
          </p:nvPr>
        </p:nvGraphicFramePr>
        <p:xfrm>
          <a:off x="179512" y="764704"/>
          <a:ext cx="8831325" cy="5618272"/>
        </p:xfrm>
        <a:graphic>
          <a:graphicData uri="http://schemas.openxmlformats.org/drawingml/2006/table">
            <a:tbl>
              <a:tblPr firstRow="1" bandRow="1"/>
              <a:tblGrid>
                <a:gridCol w="54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4690"/>
                <a:gridCol w="111976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204231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источники финансирования,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Внебюджетные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846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организационные мероприятия по проекту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203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 направление проекта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378141"/>
              </p:ext>
            </p:extLst>
          </p:nvPr>
        </p:nvGraphicFramePr>
        <p:xfrm>
          <a:off x="630382" y="2060848"/>
          <a:ext cx="7883235" cy="2598045"/>
        </p:xfrm>
        <a:graphic>
          <a:graphicData uri="http://schemas.openxmlformats.org/drawingml/2006/table">
            <a:tbl>
              <a:tblPr firstRow="1" bandRow="1"/>
              <a:tblGrid>
                <a:gridCol w="21464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367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8214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5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Воспитательная система «Мой личностный рост» как метод формирования успешной личности, обладающей ключевыми компетентностями в условиях сохранения и развития физического, психического и нравственного здоровья учащихся</a:t>
                      </a:r>
                      <a:endParaRPr lang="ru-RU" sz="16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166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6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 Light"/>
                          <a:ea typeface="+mn-ea"/>
                          <a:cs typeface="+mn-cs"/>
                        </a:rPr>
                        <a:t>Воспитательная система «Мой личностный рост»</a:t>
                      </a:r>
                      <a:endParaRPr lang="ru-RU" sz="16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54640"/>
              </p:ext>
            </p:extLst>
          </p:nvPr>
        </p:nvGraphicFramePr>
        <p:xfrm>
          <a:off x="214282" y="1124744"/>
          <a:ext cx="8643998" cy="4895029"/>
        </p:xfrm>
        <a:graphic>
          <a:graphicData uri="http://schemas.openxmlformats.org/drawingml/2006/table">
            <a:tbl>
              <a:tblPr/>
              <a:tblGrid>
                <a:gridCol w="3554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9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96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1.Государственная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Российской Федерации "Развитие образования" (утверждена постановлением Правительства Российской Федерации от 26.12.2017 № 1642) 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2.Государственная программа «Патриотическое воспитание граждан Российской Федерации на 2016–2020 годы» (утверждена постановлением Правительства от 30 декабря 2015 года №1493. Действующая редакция госпрограммы «Патриотическое воспитание граждан Российской Федерации на 2016–2020 годы»).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29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Связь с государственными программами Российской Федерации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1.Федеральный закон Российской Федерации от 29.12.2012 № 273 «Об образовании в Российской Федерации».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2.Стратегия развития воспитания в Российской Федерации на период до 2025 года (распоряжение Правительства Российской Федерации от 29.05.2015 № 996-р)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Правительства Самарской области от 26.09.2007 №201-п «О Концепции патриотического воспитания граждан в Самарской области».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Постановление Правительства Самарской области от 23.12.2007 №686-п «О концепции развития и поддержки добровольчества в Самарской области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73113" y="383536"/>
            <a:ext cx="8156605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3459C2"/>
                </a:solidFill>
                <a:latin typeface="+mn-lt"/>
                <a:ea typeface="+mn-ea"/>
                <a:cs typeface="Arial" charset="0"/>
              </a:rPr>
              <a:t>Предпосылки реализации проекта</a:t>
            </a:r>
            <a:endParaRPr lang="ru-RU" sz="3600" dirty="0">
              <a:solidFill>
                <a:srgbClr val="3459C2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133083"/>
              </p:ext>
            </p:extLst>
          </p:nvPr>
        </p:nvGraphicFramePr>
        <p:xfrm>
          <a:off x="251520" y="188641"/>
          <a:ext cx="8640960" cy="3248389"/>
        </p:xfrm>
        <a:graphic>
          <a:graphicData uri="http://schemas.openxmlformats.org/drawingml/2006/table">
            <a:tbl>
              <a:tblPr firstRow="1" firstCol="1" bandRow="1"/>
              <a:tblGrid>
                <a:gridCol w="2341613">
                  <a:extLst>
                    <a:ext uri="{9D8B030D-6E8A-4147-A177-3AD203B41FA5}">
                      <a16:colId xmlns:a16="http://schemas.microsoft.com/office/drawing/2014/main" xmlns="" val="1973703757"/>
                    </a:ext>
                  </a:extLst>
                </a:gridCol>
                <a:gridCol w="4523697">
                  <a:extLst>
                    <a:ext uri="{9D8B030D-6E8A-4147-A177-3AD203B41FA5}">
                      <a16:colId xmlns:a16="http://schemas.microsoft.com/office/drawing/2014/main" xmlns="" val="119063058"/>
                    </a:ext>
                  </a:extLst>
                </a:gridCol>
                <a:gridCol w="1775650">
                  <a:extLst>
                    <a:ext uri="{9D8B030D-6E8A-4147-A177-3AD203B41FA5}">
                      <a16:colId xmlns:a16="http://schemas.microsoft.com/office/drawing/2014/main" xmlns="" val="2923494648"/>
                    </a:ext>
                  </a:extLst>
                </a:gridCol>
              </a:tblGrid>
              <a:tr h="716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1.09.2018 </a:t>
                      </a:r>
                      <a:r>
                        <a:rPr lang="ru-RU" sz="16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 31.05.2020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725505"/>
                  </a:ext>
                </a:extLst>
              </a:tr>
              <a:tr h="552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ФИО, должность</a:t>
                      </a:r>
                      <a:endParaRPr lang="ru-RU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8360854"/>
                  </a:ext>
                </a:extLst>
              </a:tr>
              <a:tr h="552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Жигалова Зинаида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Язеповна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заместитель</a:t>
                      </a:r>
                      <a:r>
                        <a:rPr lang="ru-RU" sz="16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директора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МБУ «Гимназия №35» по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251668"/>
                  </a:ext>
                </a:extLst>
              </a:tr>
              <a:tr h="716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заказчик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МБУ «Гимназия 35» </a:t>
                      </a:r>
                      <a:r>
                        <a:rPr lang="ru-RU" sz="16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г.о</a:t>
                      </a:r>
                      <a:r>
                        <a:rPr lang="ru-RU" sz="16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Тольятти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6323597"/>
                  </a:ext>
                </a:extLst>
              </a:tr>
              <a:tr h="700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Коновалова Наталья Александровна, заместитель директора МБУ «Гимназия №35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851737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477905"/>
              </p:ext>
            </p:extLst>
          </p:nvPr>
        </p:nvGraphicFramePr>
        <p:xfrm>
          <a:off x="251520" y="3861048"/>
          <a:ext cx="8640960" cy="2664296"/>
        </p:xfrm>
        <a:graphic>
          <a:graphicData uri="http://schemas.openxmlformats.org/drawingml/2006/table">
            <a:tbl>
              <a:tblPr firstRow="1" bandRow="1"/>
              <a:tblGrid>
                <a:gridCol w="2210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30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642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(должность, место работы)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Методический совет классных руководителей МБУ «Гимназия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35»,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Попечительский совет МБУ «Гимназия №35» по УВР,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Активисты школьной Думы, президент МБУ «Гимназия №35» по УВР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Институт экологии Волжского бассейна РАН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Тольяттинский медицинский колледж</a:t>
                      </a:r>
                    </a:p>
                    <a:p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СамГУ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Ресурсный 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4626" y="357166"/>
            <a:ext cx="8117094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Предпосылки реализации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564625" y="2743477"/>
            <a:ext cx="2430734" cy="3141911"/>
          </a:xfrm>
          <a:prstGeom prst="rect">
            <a:avLst/>
          </a:prstGeom>
        </p:spPr>
        <p:txBody>
          <a:bodyPr/>
          <a:lstStyle>
            <a:lvl1pPr marL="342900" indent="-34290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tx1"/>
              </a:buClr>
              <a:buFont typeface="+mj-lt"/>
              <a:buAutoNum type="arabicPeriod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89721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93693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7664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301636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62A7"/>
              </a:buClr>
              <a:buSzTx/>
              <a:buNone/>
              <a:tabLst/>
              <a:defRPr/>
            </a:pPr>
            <a:endParaRPr lang="ru-RU" dirty="0" smtClean="0">
              <a:solidFill>
                <a:srgbClr val="49556E"/>
              </a:solidFill>
              <a:latin typeface="Calibri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5556" y="1052736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образования, развития и воспитания подрастающего поколения всегда являлись одними из самых актуальных и приоритетных в любом обществе и в любую эпоху. А так как этот процесс начинается с самого раннего возраста, то основная  ответственность за его успешную реализацию возлагается на школу, учителя, классного руководителя.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детей мы сделать не можем, но научить их делать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осмысленно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предвидя возможные последствия, в наших силах.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ребёнок уникален и неповторим, и задача педагогов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прежде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том, чтобы, применив все свои знания, проявив такт и терпение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сориентировать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человека на то, что действительно ценно и значимо в жизни, что позволит ему стать полноценной личностью, а главное, индивидуальностью.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нового Федерального государственного образовательного стандарта среднего (полного) общего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взаимодействия школы и детей должен быть направлен на «воспитание, социализацию и духовно-нравственное развитие обучающихся, их самоидентификацию и гражданское становление».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современные тенденции в образовании подчёркивают актуальность создания системы воспитательной работы в классе, направленной на решение наиболее важных педагогических проблем и позволяющей целенаправленно, обоснованно и максимально эффективно использовать способности и возможности каждого ребёнка для его всестороннего развития. Это требует поиска новых методических направлений и форм организации воспитательного процесса, что и определяют роль, функции, цели, задачи и содержание деятельности классного руководителя.</a:t>
            </a:r>
          </a:p>
        </p:txBody>
      </p:sp>
    </p:spTree>
    <p:extLst>
      <p:ext uri="{BB962C8B-B14F-4D97-AF65-F5344CB8AC3E}">
        <p14:creationId xmlns:p14="http://schemas.microsoft.com/office/powerpoint/2010/main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477988"/>
              </p:ext>
            </p:extLst>
          </p:nvPr>
        </p:nvGraphicFramePr>
        <p:xfrm>
          <a:off x="611560" y="1158758"/>
          <a:ext cx="8083430" cy="4546676"/>
        </p:xfrm>
        <a:graphic>
          <a:graphicData uri="http://schemas.openxmlformats.org/drawingml/2006/table">
            <a:tbl>
              <a:tblPr firstRow="1" bandRow="1"/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46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39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307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3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837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6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благоприятных условий для  становления духовно-нравственной, творческой, гуманной, психически и физически здоровой личности, способной к успешной социализации, самореализации и успешной адаптации в условиях современного информационного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общества</a:t>
                      </a:r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778">
                <a:tc row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их значения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годам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Показатель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Тип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Базовое</a:t>
                      </a:r>
                    </a:p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Период, год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177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3201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участия в обще гимназических мероприятиях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sz="18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44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тестовая диагностика личностного роста школьника П.В. Степанова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аналитический</a:t>
                      </a:r>
                      <a:endParaRPr lang="ru-RU" sz="1800" b="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61 %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80%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85 %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448">
                <a:tc vMerge="1">
                  <a:txBody>
                    <a:bodyPr/>
                    <a:lstStyle/>
                    <a:p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диагностика уровня социальной зрелости старшеклассников Т.Н. Кожевниковой</a:t>
                      </a:r>
                      <a:endParaRPr lang="ru-RU" sz="14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косвенный</a:t>
                      </a:r>
                      <a:endParaRPr lang="ru-RU" sz="1800" b="0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881063" y="286430"/>
            <a:ext cx="7219329" cy="92074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Целеполагание проекта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881063" y="286430"/>
            <a:ext cx="7291337" cy="92074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Целеполагание проекта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651031"/>
              </p:ext>
            </p:extLst>
          </p:nvPr>
        </p:nvGraphicFramePr>
        <p:xfrm>
          <a:off x="746311" y="1203922"/>
          <a:ext cx="7560840" cy="5212080"/>
        </p:xfrm>
        <a:graphic>
          <a:graphicData uri="http://schemas.openxmlformats.org/drawingml/2006/table">
            <a:tbl>
              <a:tblPr firstRow="1" bandRow="1"/>
              <a:tblGrid>
                <a:gridCol w="1323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7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2124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Создание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непрерывной системы организованной жизнедеятельности учащихся в образовательном пространстве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Ориентация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образовательной организации на качественное дифференцированное, профильное обучение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Самореализация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личностных возможностей учащихся, педагогов, родителей в совместном творческом процессе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Организация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самостоятельной исследовательской деятельности учащихся.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Основным результатом воспитательной деятельности является сформированная личность, обладающая социально-значимыми компетенциями: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способная к самореализации;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способная к саморазвитию;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знающая свои гражданские права и умеющая их реализовывать;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толерантная;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социально ориентированная;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любящая свою Родину;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способная быстро адаптироваться в современном обществе;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владеющая чувством социальной ответственности;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устойчивая потребность в ЗОЖ.</a:t>
                      </a: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195736" y="383536"/>
            <a:ext cx="4536504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Идея проекта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113" y="1859280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955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49556E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308488"/>
              </p:ext>
            </p:extLst>
          </p:nvPr>
        </p:nvGraphicFramePr>
        <p:xfrm>
          <a:off x="683569" y="980728"/>
          <a:ext cx="7560840" cy="4667718"/>
        </p:xfrm>
        <a:graphic>
          <a:graphicData uri="http://schemas.openxmlformats.org/drawingml/2006/table">
            <a:tbl>
              <a:tblPr firstRow="1" bandRow="1"/>
              <a:tblGrid>
                <a:gridCol w="1323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371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6771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lvl="0"/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Формирование самосознания, самоопределения, осознание собственного «Я», помощь обучающимся в самореализации и социализации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2. Создание оптимальных условий для успешной  социальной адаптации учащихся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Развитие ученической инициативы, социальной активности всех субъектов образовательного процесса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Создание условий для профессионального самоопределения всех субъектов образовательного процесса 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 Воспитание гражданской ответственности, патриотизма, высоких духовных принципов и ценностей, активной жизненной позиции, культуры межнационального толерантного общения</a:t>
                      </a:r>
                    </a:p>
                    <a:p>
                      <a:pPr lvl="0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 Формирование мотивации на здоровый образ жизни и неприятие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асоциальных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явлений.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55776" y="383536"/>
            <a:ext cx="4392488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Идея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113" y="1859280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955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49556E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972428"/>
              </p:ext>
            </p:extLst>
          </p:nvPr>
        </p:nvGraphicFramePr>
        <p:xfrm>
          <a:off x="251520" y="1484784"/>
          <a:ext cx="8496944" cy="5043547"/>
        </p:xfrm>
        <a:graphic>
          <a:graphicData uri="http://schemas.openxmlformats.org/drawingml/2006/table">
            <a:tbl>
              <a:tblPr firstRow="1" bandRow="1"/>
              <a:tblGrid>
                <a:gridCol w="16833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3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35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Раскрыть базовые подходы к способам, этапам и формам достижения целей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Цель проекта разработана на основе следующих концепций воспитательной и учебной деятельности: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целенаправленное управление процессом развития личности (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Караковский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В.А., Новикова Л.И., Селиванова Н.Л.);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Педагогический компонент процесса социализации, который предполагает целенаправленные действия по созданию условий для развития человека (М.И. Рожков);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Целенаправленное, организованное восхождение ребенка к культуре современного общества как развитие способности жить в нем и сознательно строить свою жизнь, достойную Человека (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Щуркова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Н.Е.);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Целенаправленное влияние на развитие личности (С.Д. Поляков).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ними проект воспитательной системы «Мой личностный рост» предусматривает три внутри гимназических этапа реализации: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на ступени начального образования – воспитательная программа «Лестница – чудесница»;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среднее звено – воспитательная программа «Радуга»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старшая школа «Вступая в жизнь. 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8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1664</TotalTime>
  <Words>1108</Words>
  <Application>Microsoft Office PowerPoint</Application>
  <PresentationFormat>Экран (4:3)</PresentationFormat>
  <Paragraphs>192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Моноблок</cp:lastModifiedBy>
  <cp:revision>197</cp:revision>
  <cp:lastPrinted>2018-09-10T09:47:23Z</cp:lastPrinted>
  <dcterms:created xsi:type="dcterms:W3CDTF">2012-01-11T08:01:34Z</dcterms:created>
  <dcterms:modified xsi:type="dcterms:W3CDTF">2018-09-14T07:40:19Z</dcterms:modified>
</cp:coreProperties>
</file>